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2" r:id="rId17"/>
    <p:sldId id="273" r:id="rId18"/>
    <p:sldId id="271"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94" r:id="rId34"/>
    <p:sldId id="295" r:id="rId35"/>
    <p:sldId id="296" r:id="rId36"/>
    <p:sldId id="297" r:id="rId37"/>
    <p:sldId id="298" r:id="rId38"/>
    <p:sldId id="324" r:id="rId39"/>
    <p:sldId id="299" r:id="rId40"/>
    <p:sldId id="300" r:id="rId41"/>
    <p:sldId id="325" r:id="rId42"/>
    <p:sldId id="301" r:id="rId43"/>
    <p:sldId id="302" r:id="rId44"/>
    <p:sldId id="303" r:id="rId45"/>
    <p:sldId id="304" r:id="rId46"/>
    <p:sldId id="305" r:id="rId47"/>
    <p:sldId id="306" r:id="rId48"/>
    <p:sldId id="307" r:id="rId49"/>
    <p:sldId id="308" r:id="rId50"/>
    <p:sldId id="309" r:id="rId51"/>
    <p:sldId id="310" r:id="rId52"/>
    <p:sldId id="311" r:id="rId53"/>
    <p:sldId id="323" r:id="rId54"/>
    <p:sldId id="312" r:id="rId55"/>
    <p:sldId id="326" r:id="rId56"/>
    <p:sldId id="313" r:id="rId57"/>
    <p:sldId id="314" r:id="rId58"/>
    <p:sldId id="315" r:id="rId59"/>
    <p:sldId id="316" r:id="rId60"/>
    <p:sldId id="317" r:id="rId61"/>
    <p:sldId id="318" r:id="rId62"/>
    <p:sldId id="319" r:id="rId63"/>
    <p:sldId id="288" r:id="rId64"/>
    <p:sldId id="289" r:id="rId65"/>
    <p:sldId id="290" r:id="rId66"/>
    <p:sldId id="291" r:id="rId67"/>
    <p:sldId id="292" r:id="rId68"/>
    <p:sldId id="293" r:id="rId69"/>
  </p:sldIdLst>
  <p:sldSz cx="12192000" cy="6858000"/>
  <p:notesSz cx="6858000" cy="9144000"/>
  <p:defaultText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68" d="100"/>
          <a:sy n="68" d="100"/>
        </p:scale>
        <p:origin x="792"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slide" Target="slides/slide68.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heme" Target="theme/theme1.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7.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DC90EC-1851-4CE3-BBBD-72C2B4703AD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PK"/>
          </a:p>
        </p:txBody>
      </p:sp>
      <p:sp>
        <p:nvSpPr>
          <p:cNvPr id="3" name="Subtitle 2">
            <a:extLst>
              <a:ext uri="{FF2B5EF4-FFF2-40B4-BE49-F238E27FC236}">
                <a16:creationId xmlns:a16="http://schemas.microsoft.com/office/drawing/2014/main" id="{7DFEE440-955B-46C5-BA01-DAAC1383ACB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PK"/>
          </a:p>
        </p:txBody>
      </p:sp>
      <p:sp>
        <p:nvSpPr>
          <p:cNvPr id="4" name="Date Placeholder 3">
            <a:extLst>
              <a:ext uri="{FF2B5EF4-FFF2-40B4-BE49-F238E27FC236}">
                <a16:creationId xmlns:a16="http://schemas.microsoft.com/office/drawing/2014/main" id="{77234B48-3A81-44C1-8863-E493E2660FAB}"/>
              </a:ext>
            </a:extLst>
          </p:cNvPr>
          <p:cNvSpPr>
            <a:spLocks noGrp="1"/>
          </p:cNvSpPr>
          <p:nvPr>
            <p:ph type="dt" sz="half" idx="10"/>
          </p:nvPr>
        </p:nvSpPr>
        <p:spPr/>
        <p:txBody>
          <a:bodyPr/>
          <a:lstStyle/>
          <a:p>
            <a:fld id="{16B96B52-6048-45BC-8B07-62972C34073A}" type="datetimeFigureOut">
              <a:rPr lang="en-PK" smtClean="0"/>
              <a:t>31/12/2021</a:t>
            </a:fld>
            <a:endParaRPr lang="en-PK"/>
          </a:p>
        </p:txBody>
      </p:sp>
      <p:sp>
        <p:nvSpPr>
          <p:cNvPr id="5" name="Footer Placeholder 4">
            <a:extLst>
              <a:ext uri="{FF2B5EF4-FFF2-40B4-BE49-F238E27FC236}">
                <a16:creationId xmlns:a16="http://schemas.microsoft.com/office/drawing/2014/main" id="{0C8A76CB-46F9-413F-A6B5-D46CA69D5BA5}"/>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8703B60D-FB3D-4D69-8B77-44E17D9A1791}"/>
              </a:ext>
            </a:extLst>
          </p:cNvPr>
          <p:cNvSpPr>
            <a:spLocks noGrp="1"/>
          </p:cNvSpPr>
          <p:nvPr>
            <p:ph type="sldNum" sz="quarter" idx="12"/>
          </p:nvPr>
        </p:nvSpPr>
        <p:spPr/>
        <p:txBody>
          <a:bodyPr/>
          <a:lstStyle/>
          <a:p>
            <a:fld id="{2A322C24-B153-4FFE-871F-F7F27F4D203F}" type="slidenum">
              <a:rPr lang="en-PK" smtClean="0"/>
              <a:t>‹#›</a:t>
            </a:fld>
            <a:endParaRPr lang="en-PK"/>
          </a:p>
        </p:txBody>
      </p:sp>
    </p:spTree>
    <p:extLst>
      <p:ext uri="{BB962C8B-B14F-4D97-AF65-F5344CB8AC3E}">
        <p14:creationId xmlns:p14="http://schemas.microsoft.com/office/powerpoint/2010/main" val="35449870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53DB29-67F4-4402-BF57-A6A13BD1914E}"/>
              </a:ext>
            </a:extLst>
          </p:cNvPr>
          <p:cNvSpPr>
            <a:spLocks noGrp="1"/>
          </p:cNvSpPr>
          <p:nvPr>
            <p:ph type="title"/>
          </p:nvPr>
        </p:nvSpPr>
        <p:spPr/>
        <p:txBody>
          <a:bodyPr/>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3F414CF7-E1A5-433B-BF8F-11B261076CA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B3E7FB03-CE20-4D62-8A85-5771E8888541}"/>
              </a:ext>
            </a:extLst>
          </p:cNvPr>
          <p:cNvSpPr>
            <a:spLocks noGrp="1"/>
          </p:cNvSpPr>
          <p:nvPr>
            <p:ph type="dt" sz="half" idx="10"/>
          </p:nvPr>
        </p:nvSpPr>
        <p:spPr/>
        <p:txBody>
          <a:bodyPr/>
          <a:lstStyle/>
          <a:p>
            <a:fld id="{16B96B52-6048-45BC-8B07-62972C34073A}" type="datetimeFigureOut">
              <a:rPr lang="en-PK" smtClean="0"/>
              <a:t>31/12/2021</a:t>
            </a:fld>
            <a:endParaRPr lang="en-PK"/>
          </a:p>
        </p:txBody>
      </p:sp>
      <p:sp>
        <p:nvSpPr>
          <p:cNvPr id="5" name="Footer Placeholder 4">
            <a:extLst>
              <a:ext uri="{FF2B5EF4-FFF2-40B4-BE49-F238E27FC236}">
                <a16:creationId xmlns:a16="http://schemas.microsoft.com/office/drawing/2014/main" id="{F8F1690B-2B12-45A5-AEC0-27195F6C25A9}"/>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9750CC41-D38A-4D33-BAF4-D1733FE7A1BF}"/>
              </a:ext>
            </a:extLst>
          </p:cNvPr>
          <p:cNvSpPr>
            <a:spLocks noGrp="1"/>
          </p:cNvSpPr>
          <p:nvPr>
            <p:ph type="sldNum" sz="quarter" idx="12"/>
          </p:nvPr>
        </p:nvSpPr>
        <p:spPr/>
        <p:txBody>
          <a:bodyPr/>
          <a:lstStyle/>
          <a:p>
            <a:fld id="{2A322C24-B153-4FFE-871F-F7F27F4D203F}" type="slidenum">
              <a:rPr lang="en-PK" smtClean="0"/>
              <a:t>‹#›</a:t>
            </a:fld>
            <a:endParaRPr lang="en-PK"/>
          </a:p>
        </p:txBody>
      </p:sp>
    </p:spTree>
    <p:extLst>
      <p:ext uri="{BB962C8B-B14F-4D97-AF65-F5344CB8AC3E}">
        <p14:creationId xmlns:p14="http://schemas.microsoft.com/office/powerpoint/2010/main" val="40961213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8814858-DCE6-4BE8-A48B-FE4D1555A65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PK"/>
          </a:p>
        </p:txBody>
      </p:sp>
      <p:sp>
        <p:nvSpPr>
          <p:cNvPr id="3" name="Vertical Text Placeholder 2">
            <a:extLst>
              <a:ext uri="{FF2B5EF4-FFF2-40B4-BE49-F238E27FC236}">
                <a16:creationId xmlns:a16="http://schemas.microsoft.com/office/drawing/2014/main" id="{D6A1D762-2816-42CF-A454-39526F0A0A4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AF59AF71-6701-4024-90FE-5A0C08CBD80E}"/>
              </a:ext>
            </a:extLst>
          </p:cNvPr>
          <p:cNvSpPr>
            <a:spLocks noGrp="1"/>
          </p:cNvSpPr>
          <p:nvPr>
            <p:ph type="dt" sz="half" idx="10"/>
          </p:nvPr>
        </p:nvSpPr>
        <p:spPr/>
        <p:txBody>
          <a:bodyPr/>
          <a:lstStyle/>
          <a:p>
            <a:fld id="{16B96B52-6048-45BC-8B07-62972C34073A}" type="datetimeFigureOut">
              <a:rPr lang="en-PK" smtClean="0"/>
              <a:t>31/12/2021</a:t>
            </a:fld>
            <a:endParaRPr lang="en-PK"/>
          </a:p>
        </p:txBody>
      </p:sp>
      <p:sp>
        <p:nvSpPr>
          <p:cNvPr id="5" name="Footer Placeholder 4">
            <a:extLst>
              <a:ext uri="{FF2B5EF4-FFF2-40B4-BE49-F238E27FC236}">
                <a16:creationId xmlns:a16="http://schemas.microsoft.com/office/drawing/2014/main" id="{72AFB425-73CA-4F65-8C1C-A2936521B6CA}"/>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C006EB08-18C7-4DEB-A9EA-9E5296123957}"/>
              </a:ext>
            </a:extLst>
          </p:cNvPr>
          <p:cNvSpPr>
            <a:spLocks noGrp="1"/>
          </p:cNvSpPr>
          <p:nvPr>
            <p:ph type="sldNum" sz="quarter" idx="12"/>
          </p:nvPr>
        </p:nvSpPr>
        <p:spPr/>
        <p:txBody>
          <a:bodyPr/>
          <a:lstStyle/>
          <a:p>
            <a:fld id="{2A322C24-B153-4FFE-871F-F7F27F4D203F}" type="slidenum">
              <a:rPr lang="en-PK" smtClean="0"/>
              <a:t>‹#›</a:t>
            </a:fld>
            <a:endParaRPr lang="en-PK"/>
          </a:p>
        </p:txBody>
      </p:sp>
    </p:spTree>
    <p:extLst>
      <p:ext uri="{BB962C8B-B14F-4D97-AF65-F5344CB8AC3E}">
        <p14:creationId xmlns:p14="http://schemas.microsoft.com/office/powerpoint/2010/main" val="38006448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1D08F5-6E3A-43FB-9591-469AA4EB9C3F}"/>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12C261FA-1D22-4D81-A1DC-41420B141FD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0C0BC136-FDCE-4AA3-BA21-1A5DE3F6B97F}"/>
              </a:ext>
            </a:extLst>
          </p:cNvPr>
          <p:cNvSpPr>
            <a:spLocks noGrp="1"/>
          </p:cNvSpPr>
          <p:nvPr>
            <p:ph type="dt" sz="half" idx="10"/>
          </p:nvPr>
        </p:nvSpPr>
        <p:spPr/>
        <p:txBody>
          <a:bodyPr/>
          <a:lstStyle/>
          <a:p>
            <a:fld id="{16B96B52-6048-45BC-8B07-62972C34073A}" type="datetimeFigureOut">
              <a:rPr lang="en-PK" smtClean="0"/>
              <a:t>31/12/2021</a:t>
            </a:fld>
            <a:endParaRPr lang="en-PK"/>
          </a:p>
        </p:txBody>
      </p:sp>
      <p:sp>
        <p:nvSpPr>
          <p:cNvPr id="5" name="Footer Placeholder 4">
            <a:extLst>
              <a:ext uri="{FF2B5EF4-FFF2-40B4-BE49-F238E27FC236}">
                <a16:creationId xmlns:a16="http://schemas.microsoft.com/office/drawing/2014/main" id="{F50138C0-321E-4D32-A13F-699AA8ADB1C3}"/>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7994B3B7-4175-4CCB-8473-DA1D51A3DB72}"/>
              </a:ext>
            </a:extLst>
          </p:cNvPr>
          <p:cNvSpPr>
            <a:spLocks noGrp="1"/>
          </p:cNvSpPr>
          <p:nvPr>
            <p:ph type="sldNum" sz="quarter" idx="12"/>
          </p:nvPr>
        </p:nvSpPr>
        <p:spPr/>
        <p:txBody>
          <a:bodyPr/>
          <a:lstStyle/>
          <a:p>
            <a:fld id="{2A322C24-B153-4FFE-871F-F7F27F4D203F}" type="slidenum">
              <a:rPr lang="en-PK" smtClean="0"/>
              <a:t>‹#›</a:t>
            </a:fld>
            <a:endParaRPr lang="en-PK"/>
          </a:p>
        </p:txBody>
      </p:sp>
    </p:spTree>
    <p:extLst>
      <p:ext uri="{BB962C8B-B14F-4D97-AF65-F5344CB8AC3E}">
        <p14:creationId xmlns:p14="http://schemas.microsoft.com/office/powerpoint/2010/main" val="36032998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A946E-744D-4EA4-8918-7EBC325E43F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PK"/>
          </a:p>
        </p:txBody>
      </p:sp>
      <p:sp>
        <p:nvSpPr>
          <p:cNvPr id="3" name="Text Placeholder 2">
            <a:extLst>
              <a:ext uri="{FF2B5EF4-FFF2-40B4-BE49-F238E27FC236}">
                <a16:creationId xmlns:a16="http://schemas.microsoft.com/office/drawing/2014/main" id="{2F74B986-BC69-4AE7-B942-F6E6434A0C6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647ACEF1-9B12-4F5A-87A5-B38C85D8E1AF}"/>
              </a:ext>
            </a:extLst>
          </p:cNvPr>
          <p:cNvSpPr>
            <a:spLocks noGrp="1"/>
          </p:cNvSpPr>
          <p:nvPr>
            <p:ph type="dt" sz="half" idx="10"/>
          </p:nvPr>
        </p:nvSpPr>
        <p:spPr/>
        <p:txBody>
          <a:bodyPr/>
          <a:lstStyle/>
          <a:p>
            <a:fld id="{16B96B52-6048-45BC-8B07-62972C34073A}" type="datetimeFigureOut">
              <a:rPr lang="en-PK" smtClean="0"/>
              <a:t>31/12/2021</a:t>
            </a:fld>
            <a:endParaRPr lang="en-PK"/>
          </a:p>
        </p:txBody>
      </p:sp>
      <p:sp>
        <p:nvSpPr>
          <p:cNvPr id="5" name="Footer Placeholder 4">
            <a:extLst>
              <a:ext uri="{FF2B5EF4-FFF2-40B4-BE49-F238E27FC236}">
                <a16:creationId xmlns:a16="http://schemas.microsoft.com/office/drawing/2014/main" id="{F1A3DD08-234B-407A-A47E-0B7BE6C59A51}"/>
              </a:ext>
            </a:extLst>
          </p:cNvPr>
          <p:cNvSpPr>
            <a:spLocks noGrp="1"/>
          </p:cNvSpPr>
          <p:nvPr>
            <p:ph type="ftr" sz="quarter" idx="11"/>
          </p:nvPr>
        </p:nvSpPr>
        <p:spPr/>
        <p:txBody>
          <a:bodyPr/>
          <a:lstStyle/>
          <a:p>
            <a:endParaRPr lang="en-PK"/>
          </a:p>
        </p:txBody>
      </p:sp>
      <p:sp>
        <p:nvSpPr>
          <p:cNvPr id="6" name="Slide Number Placeholder 5">
            <a:extLst>
              <a:ext uri="{FF2B5EF4-FFF2-40B4-BE49-F238E27FC236}">
                <a16:creationId xmlns:a16="http://schemas.microsoft.com/office/drawing/2014/main" id="{04B598E6-594C-4E99-8546-E71AE0892ABD}"/>
              </a:ext>
            </a:extLst>
          </p:cNvPr>
          <p:cNvSpPr>
            <a:spLocks noGrp="1"/>
          </p:cNvSpPr>
          <p:nvPr>
            <p:ph type="sldNum" sz="quarter" idx="12"/>
          </p:nvPr>
        </p:nvSpPr>
        <p:spPr/>
        <p:txBody>
          <a:bodyPr/>
          <a:lstStyle/>
          <a:p>
            <a:fld id="{2A322C24-B153-4FFE-871F-F7F27F4D203F}" type="slidenum">
              <a:rPr lang="en-PK" smtClean="0"/>
              <a:t>‹#›</a:t>
            </a:fld>
            <a:endParaRPr lang="en-PK"/>
          </a:p>
        </p:txBody>
      </p:sp>
    </p:spTree>
    <p:extLst>
      <p:ext uri="{BB962C8B-B14F-4D97-AF65-F5344CB8AC3E}">
        <p14:creationId xmlns:p14="http://schemas.microsoft.com/office/powerpoint/2010/main" val="31806842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E89FA-29C8-41D1-A6B8-C0790478E868}"/>
              </a:ext>
            </a:extLst>
          </p:cNvPr>
          <p:cNvSpPr>
            <a:spLocks noGrp="1"/>
          </p:cNvSpPr>
          <p:nvPr>
            <p:ph type="title"/>
          </p:nvPr>
        </p:nvSpPr>
        <p:spPr/>
        <p:txBody>
          <a:bodyPr/>
          <a:lstStyle/>
          <a:p>
            <a:r>
              <a:rPr lang="en-US"/>
              <a:t>Click to edit Master title style</a:t>
            </a:r>
            <a:endParaRPr lang="en-PK"/>
          </a:p>
        </p:txBody>
      </p:sp>
      <p:sp>
        <p:nvSpPr>
          <p:cNvPr id="3" name="Content Placeholder 2">
            <a:extLst>
              <a:ext uri="{FF2B5EF4-FFF2-40B4-BE49-F238E27FC236}">
                <a16:creationId xmlns:a16="http://schemas.microsoft.com/office/drawing/2014/main" id="{3AA5E744-7553-4349-A430-32DB580EAEF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Content Placeholder 3">
            <a:extLst>
              <a:ext uri="{FF2B5EF4-FFF2-40B4-BE49-F238E27FC236}">
                <a16:creationId xmlns:a16="http://schemas.microsoft.com/office/drawing/2014/main" id="{2120212F-C586-431F-8D90-4BF497F788A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Date Placeholder 4">
            <a:extLst>
              <a:ext uri="{FF2B5EF4-FFF2-40B4-BE49-F238E27FC236}">
                <a16:creationId xmlns:a16="http://schemas.microsoft.com/office/drawing/2014/main" id="{D3AA3197-801F-468C-9348-0324405081F7}"/>
              </a:ext>
            </a:extLst>
          </p:cNvPr>
          <p:cNvSpPr>
            <a:spLocks noGrp="1"/>
          </p:cNvSpPr>
          <p:nvPr>
            <p:ph type="dt" sz="half" idx="10"/>
          </p:nvPr>
        </p:nvSpPr>
        <p:spPr/>
        <p:txBody>
          <a:bodyPr/>
          <a:lstStyle/>
          <a:p>
            <a:fld id="{16B96B52-6048-45BC-8B07-62972C34073A}" type="datetimeFigureOut">
              <a:rPr lang="en-PK" smtClean="0"/>
              <a:t>31/12/2021</a:t>
            </a:fld>
            <a:endParaRPr lang="en-PK"/>
          </a:p>
        </p:txBody>
      </p:sp>
      <p:sp>
        <p:nvSpPr>
          <p:cNvPr id="6" name="Footer Placeholder 5">
            <a:extLst>
              <a:ext uri="{FF2B5EF4-FFF2-40B4-BE49-F238E27FC236}">
                <a16:creationId xmlns:a16="http://schemas.microsoft.com/office/drawing/2014/main" id="{CB705181-2726-4862-A27B-E3A20C259225}"/>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40637AD3-2493-4319-AD32-36C7A5E1DB69}"/>
              </a:ext>
            </a:extLst>
          </p:cNvPr>
          <p:cNvSpPr>
            <a:spLocks noGrp="1"/>
          </p:cNvSpPr>
          <p:nvPr>
            <p:ph type="sldNum" sz="quarter" idx="12"/>
          </p:nvPr>
        </p:nvSpPr>
        <p:spPr/>
        <p:txBody>
          <a:bodyPr/>
          <a:lstStyle/>
          <a:p>
            <a:fld id="{2A322C24-B153-4FFE-871F-F7F27F4D203F}" type="slidenum">
              <a:rPr lang="en-PK" smtClean="0"/>
              <a:t>‹#›</a:t>
            </a:fld>
            <a:endParaRPr lang="en-PK"/>
          </a:p>
        </p:txBody>
      </p:sp>
    </p:spTree>
    <p:extLst>
      <p:ext uri="{BB962C8B-B14F-4D97-AF65-F5344CB8AC3E}">
        <p14:creationId xmlns:p14="http://schemas.microsoft.com/office/powerpoint/2010/main" val="14889966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06F73B-8944-4E27-BC38-81C568215242}"/>
              </a:ext>
            </a:extLst>
          </p:cNvPr>
          <p:cNvSpPr>
            <a:spLocks noGrp="1"/>
          </p:cNvSpPr>
          <p:nvPr>
            <p:ph type="title"/>
          </p:nvPr>
        </p:nvSpPr>
        <p:spPr>
          <a:xfrm>
            <a:off x="839788" y="365125"/>
            <a:ext cx="10515600" cy="1325563"/>
          </a:xfrm>
        </p:spPr>
        <p:txBody>
          <a:bodyPr/>
          <a:lstStyle/>
          <a:p>
            <a:r>
              <a:rPr lang="en-US"/>
              <a:t>Click to edit Master title style</a:t>
            </a:r>
            <a:endParaRPr lang="en-PK"/>
          </a:p>
        </p:txBody>
      </p:sp>
      <p:sp>
        <p:nvSpPr>
          <p:cNvPr id="3" name="Text Placeholder 2">
            <a:extLst>
              <a:ext uri="{FF2B5EF4-FFF2-40B4-BE49-F238E27FC236}">
                <a16:creationId xmlns:a16="http://schemas.microsoft.com/office/drawing/2014/main" id="{3689D5BC-06D0-4C8B-8D91-265B0586959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94C38BEB-AA38-4B58-A44A-D75A4B1B581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5" name="Text Placeholder 4">
            <a:extLst>
              <a:ext uri="{FF2B5EF4-FFF2-40B4-BE49-F238E27FC236}">
                <a16:creationId xmlns:a16="http://schemas.microsoft.com/office/drawing/2014/main" id="{4D5B2C1D-A986-4D64-B03B-D2241C00376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207ECEE-4351-4731-B085-6483CC0FB1C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7" name="Date Placeholder 6">
            <a:extLst>
              <a:ext uri="{FF2B5EF4-FFF2-40B4-BE49-F238E27FC236}">
                <a16:creationId xmlns:a16="http://schemas.microsoft.com/office/drawing/2014/main" id="{1D8A2802-07D2-458C-8FBF-317A67E3C526}"/>
              </a:ext>
            </a:extLst>
          </p:cNvPr>
          <p:cNvSpPr>
            <a:spLocks noGrp="1"/>
          </p:cNvSpPr>
          <p:nvPr>
            <p:ph type="dt" sz="half" idx="10"/>
          </p:nvPr>
        </p:nvSpPr>
        <p:spPr/>
        <p:txBody>
          <a:bodyPr/>
          <a:lstStyle/>
          <a:p>
            <a:fld id="{16B96B52-6048-45BC-8B07-62972C34073A}" type="datetimeFigureOut">
              <a:rPr lang="en-PK" smtClean="0"/>
              <a:t>31/12/2021</a:t>
            </a:fld>
            <a:endParaRPr lang="en-PK"/>
          </a:p>
        </p:txBody>
      </p:sp>
      <p:sp>
        <p:nvSpPr>
          <p:cNvPr id="8" name="Footer Placeholder 7">
            <a:extLst>
              <a:ext uri="{FF2B5EF4-FFF2-40B4-BE49-F238E27FC236}">
                <a16:creationId xmlns:a16="http://schemas.microsoft.com/office/drawing/2014/main" id="{F5F82354-8CB8-4D53-9DA8-BD7A7C408D27}"/>
              </a:ext>
            </a:extLst>
          </p:cNvPr>
          <p:cNvSpPr>
            <a:spLocks noGrp="1"/>
          </p:cNvSpPr>
          <p:nvPr>
            <p:ph type="ftr" sz="quarter" idx="11"/>
          </p:nvPr>
        </p:nvSpPr>
        <p:spPr/>
        <p:txBody>
          <a:bodyPr/>
          <a:lstStyle/>
          <a:p>
            <a:endParaRPr lang="en-PK"/>
          </a:p>
        </p:txBody>
      </p:sp>
      <p:sp>
        <p:nvSpPr>
          <p:cNvPr id="9" name="Slide Number Placeholder 8">
            <a:extLst>
              <a:ext uri="{FF2B5EF4-FFF2-40B4-BE49-F238E27FC236}">
                <a16:creationId xmlns:a16="http://schemas.microsoft.com/office/drawing/2014/main" id="{3EBA2895-B6E9-4512-9377-4D683C99BC8A}"/>
              </a:ext>
            </a:extLst>
          </p:cNvPr>
          <p:cNvSpPr>
            <a:spLocks noGrp="1"/>
          </p:cNvSpPr>
          <p:nvPr>
            <p:ph type="sldNum" sz="quarter" idx="12"/>
          </p:nvPr>
        </p:nvSpPr>
        <p:spPr/>
        <p:txBody>
          <a:bodyPr/>
          <a:lstStyle/>
          <a:p>
            <a:fld id="{2A322C24-B153-4FFE-871F-F7F27F4D203F}" type="slidenum">
              <a:rPr lang="en-PK" smtClean="0"/>
              <a:t>‹#›</a:t>
            </a:fld>
            <a:endParaRPr lang="en-PK"/>
          </a:p>
        </p:txBody>
      </p:sp>
    </p:spTree>
    <p:extLst>
      <p:ext uri="{BB962C8B-B14F-4D97-AF65-F5344CB8AC3E}">
        <p14:creationId xmlns:p14="http://schemas.microsoft.com/office/powerpoint/2010/main" val="39839399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107DB-6B99-41DF-B09D-8617BF230B24}"/>
              </a:ext>
            </a:extLst>
          </p:cNvPr>
          <p:cNvSpPr>
            <a:spLocks noGrp="1"/>
          </p:cNvSpPr>
          <p:nvPr>
            <p:ph type="title"/>
          </p:nvPr>
        </p:nvSpPr>
        <p:spPr/>
        <p:txBody>
          <a:bodyPr/>
          <a:lstStyle/>
          <a:p>
            <a:r>
              <a:rPr lang="en-US"/>
              <a:t>Click to edit Master title style</a:t>
            </a:r>
            <a:endParaRPr lang="en-PK"/>
          </a:p>
        </p:txBody>
      </p:sp>
      <p:sp>
        <p:nvSpPr>
          <p:cNvPr id="3" name="Date Placeholder 2">
            <a:extLst>
              <a:ext uri="{FF2B5EF4-FFF2-40B4-BE49-F238E27FC236}">
                <a16:creationId xmlns:a16="http://schemas.microsoft.com/office/drawing/2014/main" id="{56CBA356-EDF0-4D20-9CB7-B0833D0A74E6}"/>
              </a:ext>
            </a:extLst>
          </p:cNvPr>
          <p:cNvSpPr>
            <a:spLocks noGrp="1"/>
          </p:cNvSpPr>
          <p:nvPr>
            <p:ph type="dt" sz="half" idx="10"/>
          </p:nvPr>
        </p:nvSpPr>
        <p:spPr/>
        <p:txBody>
          <a:bodyPr/>
          <a:lstStyle/>
          <a:p>
            <a:fld id="{16B96B52-6048-45BC-8B07-62972C34073A}" type="datetimeFigureOut">
              <a:rPr lang="en-PK" smtClean="0"/>
              <a:t>31/12/2021</a:t>
            </a:fld>
            <a:endParaRPr lang="en-PK"/>
          </a:p>
        </p:txBody>
      </p:sp>
      <p:sp>
        <p:nvSpPr>
          <p:cNvPr id="4" name="Footer Placeholder 3">
            <a:extLst>
              <a:ext uri="{FF2B5EF4-FFF2-40B4-BE49-F238E27FC236}">
                <a16:creationId xmlns:a16="http://schemas.microsoft.com/office/drawing/2014/main" id="{D0218A4A-E0C6-4E53-A0D2-AD8985D948FC}"/>
              </a:ext>
            </a:extLst>
          </p:cNvPr>
          <p:cNvSpPr>
            <a:spLocks noGrp="1"/>
          </p:cNvSpPr>
          <p:nvPr>
            <p:ph type="ftr" sz="quarter" idx="11"/>
          </p:nvPr>
        </p:nvSpPr>
        <p:spPr/>
        <p:txBody>
          <a:bodyPr/>
          <a:lstStyle/>
          <a:p>
            <a:endParaRPr lang="en-PK"/>
          </a:p>
        </p:txBody>
      </p:sp>
      <p:sp>
        <p:nvSpPr>
          <p:cNvPr id="5" name="Slide Number Placeholder 4">
            <a:extLst>
              <a:ext uri="{FF2B5EF4-FFF2-40B4-BE49-F238E27FC236}">
                <a16:creationId xmlns:a16="http://schemas.microsoft.com/office/drawing/2014/main" id="{734DE6F8-AD29-4037-9123-E855C5835C5C}"/>
              </a:ext>
            </a:extLst>
          </p:cNvPr>
          <p:cNvSpPr>
            <a:spLocks noGrp="1"/>
          </p:cNvSpPr>
          <p:nvPr>
            <p:ph type="sldNum" sz="quarter" idx="12"/>
          </p:nvPr>
        </p:nvSpPr>
        <p:spPr/>
        <p:txBody>
          <a:bodyPr/>
          <a:lstStyle/>
          <a:p>
            <a:fld id="{2A322C24-B153-4FFE-871F-F7F27F4D203F}" type="slidenum">
              <a:rPr lang="en-PK" smtClean="0"/>
              <a:t>‹#›</a:t>
            </a:fld>
            <a:endParaRPr lang="en-PK"/>
          </a:p>
        </p:txBody>
      </p:sp>
    </p:spTree>
    <p:extLst>
      <p:ext uri="{BB962C8B-B14F-4D97-AF65-F5344CB8AC3E}">
        <p14:creationId xmlns:p14="http://schemas.microsoft.com/office/powerpoint/2010/main" val="3525068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EFF89D6-D923-411B-9E8B-37608921C1AD}"/>
              </a:ext>
            </a:extLst>
          </p:cNvPr>
          <p:cNvSpPr>
            <a:spLocks noGrp="1"/>
          </p:cNvSpPr>
          <p:nvPr>
            <p:ph type="dt" sz="half" idx="10"/>
          </p:nvPr>
        </p:nvSpPr>
        <p:spPr/>
        <p:txBody>
          <a:bodyPr/>
          <a:lstStyle/>
          <a:p>
            <a:fld id="{16B96B52-6048-45BC-8B07-62972C34073A}" type="datetimeFigureOut">
              <a:rPr lang="en-PK" smtClean="0"/>
              <a:t>31/12/2021</a:t>
            </a:fld>
            <a:endParaRPr lang="en-PK"/>
          </a:p>
        </p:txBody>
      </p:sp>
      <p:sp>
        <p:nvSpPr>
          <p:cNvPr id="3" name="Footer Placeholder 2">
            <a:extLst>
              <a:ext uri="{FF2B5EF4-FFF2-40B4-BE49-F238E27FC236}">
                <a16:creationId xmlns:a16="http://schemas.microsoft.com/office/drawing/2014/main" id="{7F451CF7-D8D8-455A-AAFC-FEF1C9B0EF21}"/>
              </a:ext>
            </a:extLst>
          </p:cNvPr>
          <p:cNvSpPr>
            <a:spLocks noGrp="1"/>
          </p:cNvSpPr>
          <p:nvPr>
            <p:ph type="ftr" sz="quarter" idx="11"/>
          </p:nvPr>
        </p:nvSpPr>
        <p:spPr/>
        <p:txBody>
          <a:bodyPr/>
          <a:lstStyle/>
          <a:p>
            <a:endParaRPr lang="en-PK"/>
          </a:p>
        </p:txBody>
      </p:sp>
      <p:sp>
        <p:nvSpPr>
          <p:cNvPr id="4" name="Slide Number Placeholder 3">
            <a:extLst>
              <a:ext uri="{FF2B5EF4-FFF2-40B4-BE49-F238E27FC236}">
                <a16:creationId xmlns:a16="http://schemas.microsoft.com/office/drawing/2014/main" id="{DC8AAEB0-6A35-434C-8B2D-2E8CF0CC8C15}"/>
              </a:ext>
            </a:extLst>
          </p:cNvPr>
          <p:cNvSpPr>
            <a:spLocks noGrp="1"/>
          </p:cNvSpPr>
          <p:nvPr>
            <p:ph type="sldNum" sz="quarter" idx="12"/>
          </p:nvPr>
        </p:nvSpPr>
        <p:spPr/>
        <p:txBody>
          <a:bodyPr/>
          <a:lstStyle/>
          <a:p>
            <a:fld id="{2A322C24-B153-4FFE-871F-F7F27F4D203F}" type="slidenum">
              <a:rPr lang="en-PK" smtClean="0"/>
              <a:t>‹#›</a:t>
            </a:fld>
            <a:endParaRPr lang="en-PK"/>
          </a:p>
        </p:txBody>
      </p:sp>
    </p:spTree>
    <p:extLst>
      <p:ext uri="{BB962C8B-B14F-4D97-AF65-F5344CB8AC3E}">
        <p14:creationId xmlns:p14="http://schemas.microsoft.com/office/powerpoint/2010/main" val="11020448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316E1D-5BC6-4E7E-A450-A5CD148BCB1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Content Placeholder 2">
            <a:extLst>
              <a:ext uri="{FF2B5EF4-FFF2-40B4-BE49-F238E27FC236}">
                <a16:creationId xmlns:a16="http://schemas.microsoft.com/office/drawing/2014/main" id="{D8EB967C-4271-4BEB-9A4A-85ECF3B280D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Text Placeholder 3">
            <a:extLst>
              <a:ext uri="{FF2B5EF4-FFF2-40B4-BE49-F238E27FC236}">
                <a16:creationId xmlns:a16="http://schemas.microsoft.com/office/drawing/2014/main" id="{CB4ADB63-F64D-4CC9-AECC-414013E38B1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C417BE4-A45D-4859-B8B8-E28595B447DD}"/>
              </a:ext>
            </a:extLst>
          </p:cNvPr>
          <p:cNvSpPr>
            <a:spLocks noGrp="1"/>
          </p:cNvSpPr>
          <p:nvPr>
            <p:ph type="dt" sz="half" idx="10"/>
          </p:nvPr>
        </p:nvSpPr>
        <p:spPr/>
        <p:txBody>
          <a:bodyPr/>
          <a:lstStyle/>
          <a:p>
            <a:fld id="{16B96B52-6048-45BC-8B07-62972C34073A}" type="datetimeFigureOut">
              <a:rPr lang="en-PK" smtClean="0"/>
              <a:t>31/12/2021</a:t>
            </a:fld>
            <a:endParaRPr lang="en-PK"/>
          </a:p>
        </p:txBody>
      </p:sp>
      <p:sp>
        <p:nvSpPr>
          <p:cNvPr id="6" name="Footer Placeholder 5">
            <a:extLst>
              <a:ext uri="{FF2B5EF4-FFF2-40B4-BE49-F238E27FC236}">
                <a16:creationId xmlns:a16="http://schemas.microsoft.com/office/drawing/2014/main" id="{7399BA7D-2F13-495A-8849-B1BCA375E0F0}"/>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C6B70BC9-08C7-42E4-93F5-694541567799}"/>
              </a:ext>
            </a:extLst>
          </p:cNvPr>
          <p:cNvSpPr>
            <a:spLocks noGrp="1"/>
          </p:cNvSpPr>
          <p:nvPr>
            <p:ph type="sldNum" sz="quarter" idx="12"/>
          </p:nvPr>
        </p:nvSpPr>
        <p:spPr/>
        <p:txBody>
          <a:bodyPr/>
          <a:lstStyle/>
          <a:p>
            <a:fld id="{2A322C24-B153-4FFE-871F-F7F27F4D203F}" type="slidenum">
              <a:rPr lang="en-PK" smtClean="0"/>
              <a:t>‹#›</a:t>
            </a:fld>
            <a:endParaRPr lang="en-PK"/>
          </a:p>
        </p:txBody>
      </p:sp>
    </p:spTree>
    <p:extLst>
      <p:ext uri="{BB962C8B-B14F-4D97-AF65-F5344CB8AC3E}">
        <p14:creationId xmlns:p14="http://schemas.microsoft.com/office/powerpoint/2010/main" val="838920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B8E719-1EB7-486C-A751-B35A62E9A62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PK"/>
          </a:p>
        </p:txBody>
      </p:sp>
      <p:sp>
        <p:nvSpPr>
          <p:cNvPr id="3" name="Picture Placeholder 2">
            <a:extLst>
              <a:ext uri="{FF2B5EF4-FFF2-40B4-BE49-F238E27FC236}">
                <a16:creationId xmlns:a16="http://schemas.microsoft.com/office/drawing/2014/main" id="{D19E33FF-F60F-4362-B0F1-340EEB94790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PK"/>
          </a:p>
        </p:txBody>
      </p:sp>
      <p:sp>
        <p:nvSpPr>
          <p:cNvPr id="4" name="Text Placeholder 3">
            <a:extLst>
              <a:ext uri="{FF2B5EF4-FFF2-40B4-BE49-F238E27FC236}">
                <a16:creationId xmlns:a16="http://schemas.microsoft.com/office/drawing/2014/main" id="{57D9E966-E60A-4C5B-8D94-2979990DE67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D19437F-1DA7-4C53-94EE-64AAC1DF563A}"/>
              </a:ext>
            </a:extLst>
          </p:cNvPr>
          <p:cNvSpPr>
            <a:spLocks noGrp="1"/>
          </p:cNvSpPr>
          <p:nvPr>
            <p:ph type="dt" sz="half" idx="10"/>
          </p:nvPr>
        </p:nvSpPr>
        <p:spPr/>
        <p:txBody>
          <a:bodyPr/>
          <a:lstStyle/>
          <a:p>
            <a:fld id="{16B96B52-6048-45BC-8B07-62972C34073A}" type="datetimeFigureOut">
              <a:rPr lang="en-PK" smtClean="0"/>
              <a:t>31/12/2021</a:t>
            </a:fld>
            <a:endParaRPr lang="en-PK"/>
          </a:p>
        </p:txBody>
      </p:sp>
      <p:sp>
        <p:nvSpPr>
          <p:cNvPr id="6" name="Footer Placeholder 5">
            <a:extLst>
              <a:ext uri="{FF2B5EF4-FFF2-40B4-BE49-F238E27FC236}">
                <a16:creationId xmlns:a16="http://schemas.microsoft.com/office/drawing/2014/main" id="{003B952C-B983-4749-AC6F-C645478D569F}"/>
              </a:ext>
            </a:extLst>
          </p:cNvPr>
          <p:cNvSpPr>
            <a:spLocks noGrp="1"/>
          </p:cNvSpPr>
          <p:nvPr>
            <p:ph type="ftr" sz="quarter" idx="11"/>
          </p:nvPr>
        </p:nvSpPr>
        <p:spPr/>
        <p:txBody>
          <a:bodyPr/>
          <a:lstStyle/>
          <a:p>
            <a:endParaRPr lang="en-PK"/>
          </a:p>
        </p:txBody>
      </p:sp>
      <p:sp>
        <p:nvSpPr>
          <p:cNvPr id="7" name="Slide Number Placeholder 6">
            <a:extLst>
              <a:ext uri="{FF2B5EF4-FFF2-40B4-BE49-F238E27FC236}">
                <a16:creationId xmlns:a16="http://schemas.microsoft.com/office/drawing/2014/main" id="{531EFBF8-9667-481B-888B-84E7651A5A96}"/>
              </a:ext>
            </a:extLst>
          </p:cNvPr>
          <p:cNvSpPr>
            <a:spLocks noGrp="1"/>
          </p:cNvSpPr>
          <p:nvPr>
            <p:ph type="sldNum" sz="quarter" idx="12"/>
          </p:nvPr>
        </p:nvSpPr>
        <p:spPr/>
        <p:txBody>
          <a:bodyPr/>
          <a:lstStyle/>
          <a:p>
            <a:fld id="{2A322C24-B153-4FFE-871F-F7F27F4D203F}" type="slidenum">
              <a:rPr lang="en-PK" smtClean="0"/>
              <a:t>‹#›</a:t>
            </a:fld>
            <a:endParaRPr lang="en-PK"/>
          </a:p>
        </p:txBody>
      </p:sp>
    </p:spTree>
    <p:extLst>
      <p:ext uri="{BB962C8B-B14F-4D97-AF65-F5344CB8AC3E}">
        <p14:creationId xmlns:p14="http://schemas.microsoft.com/office/powerpoint/2010/main" val="13322487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1A9BBF-106B-4655-B5C2-990CAE1BB5A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PK"/>
          </a:p>
        </p:txBody>
      </p:sp>
      <p:sp>
        <p:nvSpPr>
          <p:cNvPr id="3" name="Text Placeholder 2">
            <a:extLst>
              <a:ext uri="{FF2B5EF4-FFF2-40B4-BE49-F238E27FC236}">
                <a16:creationId xmlns:a16="http://schemas.microsoft.com/office/drawing/2014/main" id="{010CA7A3-B90C-480B-BFBA-189F39812C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K"/>
          </a:p>
        </p:txBody>
      </p:sp>
      <p:sp>
        <p:nvSpPr>
          <p:cNvPr id="4" name="Date Placeholder 3">
            <a:extLst>
              <a:ext uri="{FF2B5EF4-FFF2-40B4-BE49-F238E27FC236}">
                <a16:creationId xmlns:a16="http://schemas.microsoft.com/office/drawing/2014/main" id="{A3FD1060-9722-4662-AF97-61C7DBE7B93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6B96B52-6048-45BC-8B07-62972C34073A}" type="datetimeFigureOut">
              <a:rPr lang="en-PK" smtClean="0"/>
              <a:t>31/12/2021</a:t>
            </a:fld>
            <a:endParaRPr lang="en-PK"/>
          </a:p>
        </p:txBody>
      </p:sp>
      <p:sp>
        <p:nvSpPr>
          <p:cNvPr id="5" name="Footer Placeholder 4">
            <a:extLst>
              <a:ext uri="{FF2B5EF4-FFF2-40B4-BE49-F238E27FC236}">
                <a16:creationId xmlns:a16="http://schemas.microsoft.com/office/drawing/2014/main" id="{49C8877A-A845-4912-A660-158CC343C1C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PK"/>
          </a:p>
        </p:txBody>
      </p:sp>
      <p:sp>
        <p:nvSpPr>
          <p:cNvPr id="6" name="Slide Number Placeholder 5">
            <a:extLst>
              <a:ext uri="{FF2B5EF4-FFF2-40B4-BE49-F238E27FC236}">
                <a16:creationId xmlns:a16="http://schemas.microsoft.com/office/drawing/2014/main" id="{03270A57-A1F7-4622-8750-81C639C9AD1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A322C24-B153-4FFE-871F-F7F27F4D203F}" type="slidenum">
              <a:rPr lang="en-PK" smtClean="0"/>
              <a:t>‹#›</a:t>
            </a:fld>
            <a:endParaRPr lang="en-PK"/>
          </a:p>
        </p:txBody>
      </p:sp>
    </p:spTree>
    <p:extLst>
      <p:ext uri="{BB962C8B-B14F-4D97-AF65-F5344CB8AC3E}">
        <p14:creationId xmlns:p14="http://schemas.microsoft.com/office/powerpoint/2010/main" val="14734360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PK"/>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10.em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1.e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image" Target="../media/image19.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2" Type="http://schemas.openxmlformats.org/officeDocument/2006/relationships/image" Target="../media/image20.emf"/><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21.emf"/><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3.emf"/><Relationship Id="rId2" Type="http://schemas.openxmlformats.org/officeDocument/2006/relationships/image" Target="../media/image22.emf"/><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image" Target="../media/image24.emf"/><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3" Type="http://schemas.openxmlformats.org/officeDocument/2006/relationships/image" Target="../media/image26.emf"/><Relationship Id="rId2" Type="http://schemas.openxmlformats.org/officeDocument/2006/relationships/image" Target="../media/image25.emf"/><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2.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B72C42-13B6-4DB1-8593-449A17812B5F}"/>
              </a:ext>
            </a:extLst>
          </p:cNvPr>
          <p:cNvSpPr>
            <a:spLocks noGrp="1"/>
          </p:cNvSpPr>
          <p:nvPr>
            <p:ph type="ctrTitle"/>
          </p:nvPr>
        </p:nvSpPr>
        <p:spPr/>
        <p:txBody>
          <a:bodyPr/>
          <a:lstStyle/>
          <a:p>
            <a:r>
              <a:rPr lang="en-GB" dirty="0"/>
              <a:t>Distribution Automation</a:t>
            </a:r>
            <a:br>
              <a:rPr lang="en-GB" dirty="0"/>
            </a:br>
            <a:r>
              <a:rPr lang="en-GB" dirty="0"/>
              <a:t>Equipment</a:t>
            </a:r>
            <a:endParaRPr lang="en-PK" dirty="0"/>
          </a:p>
        </p:txBody>
      </p:sp>
      <p:sp>
        <p:nvSpPr>
          <p:cNvPr id="3" name="Subtitle 2">
            <a:extLst>
              <a:ext uri="{FF2B5EF4-FFF2-40B4-BE49-F238E27FC236}">
                <a16:creationId xmlns:a16="http://schemas.microsoft.com/office/drawing/2014/main" id="{75D777C5-7929-4E87-9D86-5876B2A66821}"/>
              </a:ext>
            </a:extLst>
          </p:cNvPr>
          <p:cNvSpPr>
            <a:spLocks noGrp="1"/>
          </p:cNvSpPr>
          <p:nvPr>
            <p:ph type="subTitle" idx="1"/>
          </p:nvPr>
        </p:nvSpPr>
        <p:spPr/>
        <p:txBody>
          <a:bodyPr/>
          <a:lstStyle/>
          <a:p>
            <a:endParaRPr lang="en-PK"/>
          </a:p>
        </p:txBody>
      </p:sp>
    </p:spTree>
    <p:extLst>
      <p:ext uri="{BB962C8B-B14F-4D97-AF65-F5344CB8AC3E}">
        <p14:creationId xmlns:p14="http://schemas.microsoft.com/office/powerpoint/2010/main" val="14614421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28B355-3B19-45D7-83CF-79D0678E8EFA}"/>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2DB91945-BDB4-4879-984A-73D5DCB1FBA4}"/>
              </a:ext>
            </a:extLst>
          </p:cNvPr>
          <p:cNvSpPr>
            <a:spLocks noGrp="1"/>
          </p:cNvSpPr>
          <p:nvPr>
            <p:ph idx="1"/>
          </p:nvPr>
        </p:nvSpPr>
        <p:spPr/>
        <p:txBody>
          <a:bodyPr/>
          <a:lstStyle/>
          <a:p>
            <a:pPr algn="just"/>
            <a:r>
              <a:rPr lang="en-US" b="1" dirty="0"/>
              <a:t>The station level includes the </a:t>
            </a:r>
            <a:r>
              <a:rPr lang="en-US" dirty="0"/>
              <a:t>substation computer, </a:t>
            </a:r>
            <a:r>
              <a:rPr lang="en-US" b="1" i="1" dirty="0"/>
              <a:t>the substation human machine interface</a:t>
            </a:r>
            <a:r>
              <a:rPr lang="en-US" dirty="0"/>
              <a:t> (which displays the station layout and the status of station equipment) and the gateway to the control </a:t>
            </a:r>
            <a:r>
              <a:rPr lang="en-US" dirty="0" err="1"/>
              <a:t>centre</a:t>
            </a:r>
            <a:r>
              <a:rPr lang="en-US" dirty="0"/>
              <a:t>.</a:t>
            </a:r>
          </a:p>
          <a:p>
            <a:pPr algn="just"/>
            <a:r>
              <a:rPr lang="en-US" b="1" dirty="0"/>
              <a:t>The bay level includes all the controllers </a:t>
            </a:r>
            <a:r>
              <a:rPr lang="en-US" dirty="0"/>
              <a:t>and </a:t>
            </a:r>
            <a:r>
              <a:rPr lang="en-US" b="1" i="1" dirty="0"/>
              <a:t>intelligent electronic devices</a:t>
            </a:r>
            <a:r>
              <a:rPr lang="en-US" dirty="0"/>
              <a:t> (which provide protection of various network components and a real-time assessment of the distribution network).</a:t>
            </a:r>
          </a:p>
          <a:p>
            <a:pPr algn="just"/>
            <a:r>
              <a:rPr lang="en-US" b="1" dirty="0"/>
              <a:t>The process level consists of switchgear control </a:t>
            </a:r>
            <a:r>
              <a:rPr lang="en-US" dirty="0"/>
              <a:t>and monitoring, current transformers (CTs), voltage transformers (VTs) and other sensors.</a:t>
            </a:r>
            <a:endParaRPr lang="en-PK" dirty="0"/>
          </a:p>
        </p:txBody>
      </p:sp>
    </p:spTree>
    <p:extLst>
      <p:ext uri="{BB962C8B-B14F-4D97-AF65-F5344CB8AC3E}">
        <p14:creationId xmlns:p14="http://schemas.microsoft.com/office/powerpoint/2010/main" val="2428988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7562BE-D8DA-4C1A-8EAD-8ABBDF38EBCD}"/>
              </a:ext>
            </a:extLst>
          </p:cNvPr>
          <p:cNvSpPr>
            <a:spLocks noGrp="1"/>
          </p:cNvSpPr>
          <p:nvPr>
            <p:ph type="title"/>
          </p:nvPr>
        </p:nvSpPr>
        <p:spPr>
          <a:xfrm>
            <a:off x="838200" y="365126"/>
            <a:ext cx="10515600" cy="315912"/>
          </a:xfrm>
        </p:spPr>
        <p:txBody>
          <a:bodyPr>
            <a:normAutofit fontScale="90000"/>
          </a:bodyPr>
          <a:lstStyle/>
          <a:p>
            <a:endParaRPr lang="en-PK" dirty="0"/>
          </a:p>
        </p:txBody>
      </p:sp>
      <p:pic>
        <p:nvPicPr>
          <p:cNvPr id="5" name="Content Placeholder 4">
            <a:extLst>
              <a:ext uri="{FF2B5EF4-FFF2-40B4-BE49-F238E27FC236}">
                <a16:creationId xmlns:a16="http://schemas.microsoft.com/office/drawing/2014/main" id="{9CAAE294-276D-47D4-9415-798B4AB33B95}"/>
              </a:ext>
            </a:extLst>
          </p:cNvPr>
          <p:cNvPicPr>
            <a:picLocks noGrp="1" noChangeAspect="1"/>
          </p:cNvPicPr>
          <p:nvPr>
            <p:ph idx="1"/>
          </p:nvPr>
        </p:nvPicPr>
        <p:blipFill>
          <a:blip r:embed="rId2"/>
          <a:stretch>
            <a:fillRect/>
          </a:stretch>
        </p:blipFill>
        <p:spPr>
          <a:xfrm>
            <a:off x="1308295" y="829993"/>
            <a:ext cx="9326880" cy="5809957"/>
          </a:xfrm>
        </p:spPr>
      </p:pic>
    </p:spTree>
    <p:extLst>
      <p:ext uri="{BB962C8B-B14F-4D97-AF65-F5344CB8AC3E}">
        <p14:creationId xmlns:p14="http://schemas.microsoft.com/office/powerpoint/2010/main" val="1480026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171111-11CD-4F3A-87EC-5D13A5D35532}"/>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89648A56-10B8-4996-92CE-9C4051074958}"/>
              </a:ext>
            </a:extLst>
          </p:cNvPr>
          <p:cNvSpPr>
            <a:spLocks noGrp="1"/>
          </p:cNvSpPr>
          <p:nvPr>
            <p:ph idx="1"/>
          </p:nvPr>
        </p:nvSpPr>
        <p:spPr/>
        <p:txBody>
          <a:bodyPr>
            <a:normAutofit/>
          </a:bodyPr>
          <a:lstStyle/>
          <a:p>
            <a:r>
              <a:rPr lang="en-US" dirty="0"/>
              <a:t>In connection 1, analogue signals are received from CTs and VTs (1 A or 5 A and 110 V) as well as status information and are </a:t>
            </a:r>
            <a:r>
              <a:rPr lang="en-US" dirty="0" err="1"/>
              <a:t>digitised</a:t>
            </a:r>
            <a:r>
              <a:rPr lang="en-US" dirty="0"/>
              <a:t> at the bay controller and IEDs</a:t>
            </a:r>
          </a:p>
          <a:p>
            <a:r>
              <a:rPr lang="en-US" dirty="0"/>
              <a:t> In connection 2, analogue and digital signals1 received from CTs and VTs are </a:t>
            </a:r>
            <a:r>
              <a:rPr lang="en-US" dirty="0" err="1"/>
              <a:t>digitised</a:t>
            </a:r>
            <a:r>
              <a:rPr lang="en-US" dirty="0"/>
              <a:t> by the interfacing unit. The process bus and station bus take these digital signals to multiple receiving units, such as IEDs, displays, and the station computer that are connected to the Ethernet network.</a:t>
            </a:r>
            <a:endParaRPr lang="en-PK" dirty="0"/>
          </a:p>
        </p:txBody>
      </p:sp>
    </p:spTree>
    <p:extLst>
      <p:ext uri="{BB962C8B-B14F-4D97-AF65-F5344CB8AC3E}">
        <p14:creationId xmlns:p14="http://schemas.microsoft.com/office/powerpoint/2010/main" val="378030034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BE0DA7-304A-4EA2-8A96-374738A1C57B}"/>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6391A336-F870-48A6-B122-AD2E0E1EE214}"/>
              </a:ext>
            </a:extLst>
          </p:cNvPr>
          <p:cNvSpPr>
            <a:spLocks noGrp="1"/>
          </p:cNvSpPr>
          <p:nvPr>
            <p:ph idx="1"/>
          </p:nvPr>
        </p:nvSpPr>
        <p:spPr/>
        <p:txBody>
          <a:bodyPr/>
          <a:lstStyle/>
          <a:p>
            <a:r>
              <a:rPr lang="en-US" dirty="0"/>
              <a:t>In connection 1, analogue signals are received from CTs and VTs (1 A or 5 A and 110 V) as well as status information and are </a:t>
            </a:r>
            <a:r>
              <a:rPr lang="en-US" dirty="0" err="1"/>
              <a:t>digitised</a:t>
            </a:r>
            <a:r>
              <a:rPr lang="en-US" dirty="0"/>
              <a:t> at the bay controller and IEDs</a:t>
            </a:r>
            <a:endParaRPr lang="en-PK" dirty="0"/>
          </a:p>
        </p:txBody>
      </p:sp>
    </p:spTree>
    <p:extLst>
      <p:ext uri="{BB962C8B-B14F-4D97-AF65-F5344CB8AC3E}">
        <p14:creationId xmlns:p14="http://schemas.microsoft.com/office/powerpoint/2010/main" val="85933392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FF75DE-9447-4297-B549-31144C2A038D}"/>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02BAE83F-A7C1-4340-B451-6EC1EDD0C0F8}"/>
              </a:ext>
            </a:extLst>
          </p:cNvPr>
          <p:cNvSpPr>
            <a:spLocks noGrp="1"/>
          </p:cNvSpPr>
          <p:nvPr>
            <p:ph idx="1"/>
          </p:nvPr>
        </p:nvSpPr>
        <p:spPr/>
        <p:txBody>
          <a:bodyPr/>
          <a:lstStyle/>
          <a:p>
            <a:r>
              <a:rPr lang="en-US" dirty="0"/>
              <a:t> In connection 2, analogue and digital signals1 received from CTs and VTs are </a:t>
            </a:r>
            <a:r>
              <a:rPr lang="en-US" dirty="0" err="1"/>
              <a:t>digitised</a:t>
            </a:r>
            <a:r>
              <a:rPr lang="en-US" dirty="0"/>
              <a:t> by the interfacing unit. </a:t>
            </a:r>
          </a:p>
          <a:p>
            <a:r>
              <a:rPr lang="en-US" dirty="0"/>
              <a:t>The process bus and station bus take these digital signals to multiple receiving units, such as IEDs, displays, and the station computer that are connected to the Ethernet network.</a:t>
            </a:r>
            <a:endParaRPr lang="en-PK" dirty="0"/>
          </a:p>
        </p:txBody>
      </p:sp>
    </p:spTree>
    <p:extLst>
      <p:ext uri="{BB962C8B-B14F-4D97-AF65-F5344CB8AC3E}">
        <p14:creationId xmlns:p14="http://schemas.microsoft.com/office/powerpoint/2010/main" val="325379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77412-74B8-4A7B-ACC8-5E8F612DA0F2}"/>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DFDED1F9-EE7D-4995-9CAD-811FA620CDC0}"/>
              </a:ext>
            </a:extLst>
          </p:cNvPr>
          <p:cNvSpPr>
            <a:spLocks noGrp="1"/>
          </p:cNvSpPr>
          <p:nvPr>
            <p:ph idx="1"/>
          </p:nvPr>
        </p:nvSpPr>
        <p:spPr/>
        <p:txBody>
          <a:bodyPr/>
          <a:lstStyle/>
          <a:p>
            <a:r>
              <a:rPr lang="en-US" dirty="0"/>
              <a:t>To increase reliability, normally two parallel process buses are used (only one process bus is shown in Figure 6.3) [5].</a:t>
            </a:r>
            <a:endParaRPr lang="en-PK" dirty="0"/>
          </a:p>
        </p:txBody>
      </p:sp>
    </p:spTree>
    <p:extLst>
      <p:ext uri="{BB962C8B-B14F-4D97-AF65-F5344CB8AC3E}">
        <p14:creationId xmlns:p14="http://schemas.microsoft.com/office/powerpoint/2010/main" val="31451501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4D57BD-11DE-4D26-B4EE-B66CEFF17F1E}"/>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42CB9858-1CF0-4AD8-86B9-BDDB7A19AF3C}"/>
              </a:ext>
            </a:extLst>
          </p:cNvPr>
          <p:cNvSpPr>
            <a:spLocks noGrp="1"/>
          </p:cNvSpPr>
          <p:nvPr>
            <p:ph idx="1"/>
          </p:nvPr>
        </p:nvSpPr>
        <p:spPr/>
        <p:txBody>
          <a:bodyPr/>
          <a:lstStyle/>
          <a:p>
            <a:pPr algn="just"/>
            <a:r>
              <a:rPr lang="en-US" dirty="0"/>
              <a:t>The station bus operates in a peer-to-peer mode. This bus is a LAN formed by connecting various Ethernet switches through a </a:t>
            </a:r>
            <a:r>
              <a:rPr lang="en-US" dirty="0" err="1"/>
              <a:t>fibre</a:t>
            </a:r>
            <a:r>
              <a:rPr lang="en-US" dirty="0"/>
              <a:t>-optic circuit. The data collected from the IEDs is processed for control and maintenance by SCADA software that resides in the station computer.</a:t>
            </a:r>
            <a:endParaRPr lang="en-PK" dirty="0"/>
          </a:p>
        </p:txBody>
      </p:sp>
    </p:spTree>
    <p:extLst>
      <p:ext uri="{BB962C8B-B14F-4D97-AF65-F5344CB8AC3E}">
        <p14:creationId xmlns:p14="http://schemas.microsoft.com/office/powerpoint/2010/main" val="46205505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CD4D4F-B5CA-4387-8611-1A8ED07E22A4}"/>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986448D9-5B4D-4339-91E3-7DBE74192123}"/>
              </a:ext>
            </a:extLst>
          </p:cNvPr>
          <p:cNvSpPr>
            <a:spLocks noGrp="1"/>
          </p:cNvSpPr>
          <p:nvPr>
            <p:ph idx="1"/>
          </p:nvPr>
        </p:nvSpPr>
        <p:spPr/>
        <p:txBody>
          <a:bodyPr/>
          <a:lstStyle/>
          <a:p>
            <a:r>
              <a:rPr lang="en-US" dirty="0"/>
              <a:t>The hard-wiring of traditional substations required several </a:t>
            </a:r>
            <a:r>
              <a:rPr lang="en-US" dirty="0" err="1"/>
              <a:t>kilometres</a:t>
            </a:r>
            <a:r>
              <a:rPr lang="en-US" dirty="0"/>
              <a:t> of secondary wiring in ducts and on cable trays. This not only increased the cost but also made the design inflexible.</a:t>
            </a:r>
          </a:p>
          <a:p>
            <a:r>
              <a:rPr lang="en-US" dirty="0"/>
              <a:t>In modern substations as inter-device communications are through Ethernet and use the same communication protocol, IEC 61850, both the cost and physical footprint of the substation have been reduced.</a:t>
            </a:r>
            <a:endParaRPr lang="en-PK" dirty="0"/>
          </a:p>
        </p:txBody>
      </p:sp>
    </p:spTree>
    <p:extLst>
      <p:ext uri="{BB962C8B-B14F-4D97-AF65-F5344CB8AC3E}">
        <p14:creationId xmlns:p14="http://schemas.microsoft.com/office/powerpoint/2010/main" val="489516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82001-D1CD-4D83-BD5E-E92801E99FCA}"/>
              </a:ext>
            </a:extLst>
          </p:cNvPr>
          <p:cNvSpPr>
            <a:spLocks noGrp="1"/>
          </p:cNvSpPr>
          <p:nvPr>
            <p:ph type="title"/>
          </p:nvPr>
        </p:nvSpPr>
        <p:spPr/>
        <p:txBody>
          <a:bodyPr/>
          <a:lstStyle/>
          <a:p>
            <a:r>
              <a:rPr lang="en-US" dirty="0"/>
              <a:t>CT</a:t>
            </a:r>
            <a:endParaRPr lang="en-PK" dirty="0"/>
          </a:p>
        </p:txBody>
      </p:sp>
      <p:pic>
        <p:nvPicPr>
          <p:cNvPr id="4" name="Content Placeholder 3">
            <a:extLst>
              <a:ext uri="{FF2B5EF4-FFF2-40B4-BE49-F238E27FC236}">
                <a16:creationId xmlns:a16="http://schemas.microsoft.com/office/drawing/2014/main" id="{D7059055-AC91-4700-8DE1-9F7F4F0EB3C9}"/>
              </a:ext>
            </a:extLst>
          </p:cNvPr>
          <p:cNvPicPr>
            <a:picLocks noGrp="1" noChangeAspect="1"/>
          </p:cNvPicPr>
          <p:nvPr>
            <p:ph idx="1"/>
          </p:nvPr>
        </p:nvPicPr>
        <p:blipFill>
          <a:blip r:embed="rId2"/>
          <a:stretch>
            <a:fillRect/>
          </a:stretch>
        </p:blipFill>
        <p:spPr>
          <a:xfrm>
            <a:off x="2514289" y="1992488"/>
            <a:ext cx="7163421" cy="4017612"/>
          </a:xfrm>
          <a:prstGeom prst="rect">
            <a:avLst/>
          </a:prstGeom>
        </p:spPr>
      </p:pic>
    </p:spTree>
    <p:extLst>
      <p:ext uri="{BB962C8B-B14F-4D97-AF65-F5344CB8AC3E}">
        <p14:creationId xmlns:p14="http://schemas.microsoft.com/office/powerpoint/2010/main" val="17412529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A3CF6B-209C-4495-953B-1BCD8C08FB11}"/>
              </a:ext>
            </a:extLst>
          </p:cNvPr>
          <p:cNvSpPr>
            <a:spLocks noGrp="1"/>
          </p:cNvSpPr>
          <p:nvPr>
            <p:ph type="title"/>
          </p:nvPr>
        </p:nvSpPr>
        <p:spPr/>
        <p:txBody>
          <a:bodyPr/>
          <a:lstStyle/>
          <a:p>
            <a:r>
              <a:rPr lang="en-US" dirty="0"/>
              <a:t>CT</a:t>
            </a:r>
            <a:endParaRPr lang="en-PK" dirty="0"/>
          </a:p>
        </p:txBody>
      </p:sp>
      <p:pic>
        <p:nvPicPr>
          <p:cNvPr id="4" name="Content Placeholder 3">
            <a:extLst>
              <a:ext uri="{FF2B5EF4-FFF2-40B4-BE49-F238E27FC236}">
                <a16:creationId xmlns:a16="http://schemas.microsoft.com/office/drawing/2014/main" id="{35193487-41CA-4746-B23C-1F702D071654}"/>
              </a:ext>
            </a:extLst>
          </p:cNvPr>
          <p:cNvPicPr>
            <a:picLocks noGrp="1" noChangeAspect="1"/>
          </p:cNvPicPr>
          <p:nvPr>
            <p:ph idx="1"/>
          </p:nvPr>
        </p:nvPicPr>
        <p:blipFill>
          <a:blip r:embed="rId2"/>
          <a:stretch>
            <a:fillRect/>
          </a:stretch>
        </p:blipFill>
        <p:spPr>
          <a:xfrm>
            <a:off x="2928853" y="2004681"/>
            <a:ext cx="6334293" cy="3993226"/>
          </a:xfrm>
          <a:prstGeom prst="rect">
            <a:avLst/>
          </a:prstGeom>
        </p:spPr>
      </p:pic>
    </p:spTree>
    <p:extLst>
      <p:ext uri="{BB962C8B-B14F-4D97-AF65-F5344CB8AC3E}">
        <p14:creationId xmlns:p14="http://schemas.microsoft.com/office/powerpoint/2010/main" val="39387508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BAE46E-E1FC-4D42-B0E9-C1A729494F7E}"/>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12E97BF5-28A5-4128-A3B7-14B8E02B33AF}"/>
              </a:ext>
            </a:extLst>
          </p:cNvPr>
          <p:cNvSpPr>
            <a:spLocks noGrp="1"/>
          </p:cNvSpPr>
          <p:nvPr>
            <p:ph idx="1"/>
          </p:nvPr>
        </p:nvSpPr>
        <p:spPr/>
        <p:txBody>
          <a:bodyPr/>
          <a:lstStyle/>
          <a:p>
            <a:pPr algn="just"/>
            <a:r>
              <a:rPr lang="en-US" dirty="0"/>
              <a:t>Modern electric power systems are supplied by large central generators that feed power into a high voltage interconnected transmission network.</a:t>
            </a:r>
          </a:p>
          <a:p>
            <a:pPr algn="just"/>
            <a:r>
              <a:rPr lang="en-US" dirty="0"/>
              <a:t> The power, often transmitted over long distances, is then passed down through a series of distribution transformers to final circuits for delivery to customers</a:t>
            </a:r>
            <a:endParaRPr lang="en-PK" dirty="0"/>
          </a:p>
        </p:txBody>
      </p:sp>
    </p:spTree>
    <p:extLst>
      <p:ext uri="{BB962C8B-B14F-4D97-AF65-F5344CB8AC3E}">
        <p14:creationId xmlns:p14="http://schemas.microsoft.com/office/powerpoint/2010/main" val="196713766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402963-4217-4FB1-9B4E-06EBF577F6B8}"/>
              </a:ext>
            </a:extLst>
          </p:cNvPr>
          <p:cNvSpPr>
            <a:spLocks noGrp="1"/>
          </p:cNvSpPr>
          <p:nvPr>
            <p:ph type="title"/>
          </p:nvPr>
        </p:nvSpPr>
        <p:spPr/>
        <p:txBody>
          <a:bodyPr/>
          <a:lstStyle/>
          <a:p>
            <a:r>
              <a:rPr lang="en-US" dirty="0"/>
              <a:t>PT</a:t>
            </a:r>
            <a:endParaRPr lang="en-PK" dirty="0"/>
          </a:p>
        </p:txBody>
      </p:sp>
      <p:pic>
        <p:nvPicPr>
          <p:cNvPr id="4" name="Content Placeholder 3">
            <a:extLst>
              <a:ext uri="{FF2B5EF4-FFF2-40B4-BE49-F238E27FC236}">
                <a16:creationId xmlns:a16="http://schemas.microsoft.com/office/drawing/2014/main" id="{82AB5AA0-0086-421B-B4E7-E424EBCF848A}"/>
              </a:ext>
            </a:extLst>
          </p:cNvPr>
          <p:cNvPicPr>
            <a:picLocks noGrp="1" noChangeAspect="1"/>
          </p:cNvPicPr>
          <p:nvPr>
            <p:ph idx="1"/>
          </p:nvPr>
        </p:nvPicPr>
        <p:blipFill>
          <a:blip r:embed="rId2"/>
          <a:stretch>
            <a:fillRect/>
          </a:stretch>
        </p:blipFill>
        <p:spPr>
          <a:xfrm>
            <a:off x="1941342" y="1961107"/>
            <a:ext cx="7385802" cy="3151905"/>
          </a:xfrm>
          <a:prstGeom prst="rect">
            <a:avLst/>
          </a:prstGeom>
        </p:spPr>
      </p:pic>
    </p:spTree>
    <p:extLst>
      <p:ext uri="{BB962C8B-B14F-4D97-AF65-F5344CB8AC3E}">
        <p14:creationId xmlns:p14="http://schemas.microsoft.com/office/powerpoint/2010/main" val="42713297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754B2-FB9B-4316-9871-945C9F66C101}"/>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53CF1C71-6BC5-49F0-9F3B-67D506375A8A}"/>
              </a:ext>
            </a:extLst>
          </p:cNvPr>
          <p:cNvPicPr>
            <a:picLocks noGrp="1" noChangeAspect="1"/>
          </p:cNvPicPr>
          <p:nvPr>
            <p:ph idx="1"/>
          </p:nvPr>
        </p:nvPicPr>
        <p:blipFill>
          <a:blip r:embed="rId2"/>
          <a:stretch>
            <a:fillRect/>
          </a:stretch>
        </p:blipFill>
        <p:spPr>
          <a:xfrm>
            <a:off x="3010487" y="1824287"/>
            <a:ext cx="5416061" cy="4252956"/>
          </a:xfrm>
        </p:spPr>
      </p:pic>
    </p:spTree>
    <p:extLst>
      <p:ext uri="{BB962C8B-B14F-4D97-AF65-F5344CB8AC3E}">
        <p14:creationId xmlns:p14="http://schemas.microsoft.com/office/powerpoint/2010/main" val="25857109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C4A9AB-E74C-4F49-9055-574388D0BA08}"/>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2981911B-4356-4B47-AA63-D670F340CEC0}"/>
              </a:ext>
            </a:extLst>
          </p:cNvPr>
          <p:cNvPicPr>
            <a:picLocks noGrp="1" noChangeAspect="1"/>
          </p:cNvPicPr>
          <p:nvPr>
            <p:ph idx="1"/>
          </p:nvPr>
        </p:nvPicPr>
        <p:blipFill>
          <a:blip r:embed="rId2"/>
          <a:stretch>
            <a:fillRect/>
          </a:stretch>
        </p:blipFill>
        <p:spPr>
          <a:xfrm>
            <a:off x="2628314" y="1897281"/>
            <a:ext cx="6935372" cy="3792270"/>
          </a:xfrm>
        </p:spPr>
      </p:pic>
    </p:spTree>
    <p:extLst>
      <p:ext uri="{BB962C8B-B14F-4D97-AF65-F5344CB8AC3E}">
        <p14:creationId xmlns:p14="http://schemas.microsoft.com/office/powerpoint/2010/main" val="22038340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2EB29E-1813-4D3E-8D61-90739A36F67E}"/>
              </a:ext>
            </a:extLst>
          </p:cNvPr>
          <p:cNvSpPr>
            <a:spLocks noGrp="1"/>
          </p:cNvSpPr>
          <p:nvPr>
            <p:ph type="title"/>
          </p:nvPr>
        </p:nvSpPr>
        <p:spPr/>
        <p:txBody>
          <a:bodyPr/>
          <a:lstStyle/>
          <a:p>
            <a:r>
              <a:rPr lang="en-GB" dirty="0"/>
              <a:t> Relay IED</a:t>
            </a:r>
            <a:endParaRPr lang="en-PK" dirty="0"/>
          </a:p>
        </p:txBody>
      </p:sp>
      <p:sp>
        <p:nvSpPr>
          <p:cNvPr id="3" name="Content Placeholder 2">
            <a:extLst>
              <a:ext uri="{FF2B5EF4-FFF2-40B4-BE49-F238E27FC236}">
                <a16:creationId xmlns:a16="http://schemas.microsoft.com/office/drawing/2014/main" id="{8966EC11-E95C-45AF-BADF-3254D3ACCBF8}"/>
              </a:ext>
            </a:extLst>
          </p:cNvPr>
          <p:cNvSpPr>
            <a:spLocks noGrp="1"/>
          </p:cNvSpPr>
          <p:nvPr>
            <p:ph idx="1"/>
          </p:nvPr>
        </p:nvSpPr>
        <p:spPr/>
        <p:txBody>
          <a:bodyPr/>
          <a:lstStyle/>
          <a:p>
            <a:pPr algn="just"/>
            <a:r>
              <a:rPr lang="en-US" dirty="0"/>
              <a:t>Modern relay IEDs combine a number of different protection functions with measurement, recording and monitoring. For example, the relay IED shown in Figure 6.12 has the following protection functions:</a:t>
            </a:r>
            <a:endParaRPr lang="en-PK" dirty="0"/>
          </a:p>
        </p:txBody>
      </p:sp>
    </p:spTree>
    <p:extLst>
      <p:ext uri="{BB962C8B-B14F-4D97-AF65-F5344CB8AC3E}">
        <p14:creationId xmlns:p14="http://schemas.microsoft.com/office/powerpoint/2010/main" val="232777907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AB34B3-1D52-4311-BA95-4295C98BCD45}"/>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06076DCA-B239-4032-BACA-692D972ADF8C}"/>
              </a:ext>
            </a:extLst>
          </p:cNvPr>
          <p:cNvSpPr>
            <a:spLocks noGrp="1"/>
          </p:cNvSpPr>
          <p:nvPr>
            <p:ph idx="1"/>
          </p:nvPr>
        </p:nvSpPr>
        <p:spPr/>
        <p:txBody>
          <a:bodyPr/>
          <a:lstStyle/>
          <a:p>
            <a:r>
              <a:rPr lang="en-US" dirty="0"/>
              <a:t>three-phase instantaneous over-current: Type 50 (IEEE/ANSI designation);</a:t>
            </a:r>
          </a:p>
          <a:p>
            <a:r>
              <a:rPr lang="en-US" dirty="0"/>
              <a:t> three-phase time-delayed over-current (IDMT): Type 51;</a:t>
            </a:r>
          </a:p>
          <a:p>
            <a:r>
              <a:rPr lang="en-US" dirty="0"/>
              <a:t> three-phase voltage controlled or voltage restrained instantaneous or time-delayed overcurrent: Types 50V and 51V;</a:t>
            </a:r>
          </a:p>
          <a:p>
            <a:r>
              <a:rPr lang="en-US" dirty="0"/>
              <a:t> earth fault instantaneous or time-delayed over-current: Types 50N and 51N</a:t>
            </a:r>
            <a:endParaRPr lang="en-PK" dirty="0"/>
          </a:p>
        </p:txBody>
      </p:sp>
    </p:spTree>
    <p:extLst>
      <p:ext uri="{BB962C8B-B14F-4D97-AF65-F5344CB8AC3E}">
        <p14:creationId xmlns:p14="http://schemas.microsoft.com/office/powerpoint/2010/main" val="351188745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2D9BA2-CD6A-4DDA-9F63-8CE1C136C384}"/>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1F3131E9-B139-412A-BA8A-3E2FB3977ADB}"/>
              </a:ext>
            </a:extLst>
          </p:cNvPr>
          <p:cNvSpPr>
            <a:spLocks noGrp="1"/>
          </p:cNvSpPr>
          <p:nvPr>
            <p:ph idx="1"/>
          </p:nvPr>
        </p:nvSpPr>
        <p:spPr/>
        <p:txBody>
          <a:bodyPr/>
          <a:lstStyle/>
          <a:p>
            <a:pPr algn="just"/>
            <a:r>
              <a:rPr lang="en-US" dirty="0"/>
              <a:t>Various algorithms for different protection functions are stored in a ROM. For example, the algorithm corresponding to Type 50 continuously checks the local current measurements against a set value (which can be set by the user or can be set remotely) to determine whether there is an over-current on the feeder to which the circuit breaker is connected.</a:t>
            </a:r>
            <a:endParaRPr lang="en-PK" dirty="0"/>
          </a:p>
        </p:txBody>
      </p:sp>
    </p:spTree>
    <p:extLst>
      <p:ext uri="{BB962C8B-B14F-4D97-AF65-F5344CB8AC3E}">
        <p14:creationId xmlns:p14="http://schemas.microsoft.com/office/powerpoint/2010/main" val="184317818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973E0-A626-41AF-B38E-F98DB19E89E9}"/>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6BCB079B-7914-4D53-AF04-33BEFA265C06}"/>
              </a:ext>
            </a:extLst>
          </p:cNvPr>
          <p:cNvSpPr>
            <a:spLocks noGrp="1"/>
          </p:cNvSpPr>
          <p:nvPr>
            <p:ph idx="1"/>
          </p:nvPr>
        </p:nvSpPr>
        <p:spPr/>
        <p:txBody>
          <a:bodyPr/>
          <a:lstStyle/>
          <a:p>
            <a:pPr algn="just"/>
            <a:r>
              <a:rPr lang="en-US" dirty="0"/>
              <a:t>If the current is greater than the setting, a trip command is generated and communicated to the Circuit Breaker (CB). IEDs have a relay contact that is hard-wired (in series) with the CB tripping coil and the tripping command completes the circuit, thus opening the CB.</a:t>
            </a:r>
            <a:endParaRPr lang="en-PK" dirty="0"/>
          </a:p>
        </p:txBody>
      </p:sp>
    </p:spTree>
    <p:extLst>
      <p:ext uri="{BB962C8B-B14F-4D97-AF65-F5344CB8AC3E}">
        <p14:creationId xmlns:p14="http://schemas.microsoft.com/office/powerpoint/2010/main" val="10031582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F4F83A-184C-406D-ABDD-F5C684ACC606}"/>
              </a:ext>
            </a:extLst>
          </p:cNvPr>
          <p:cNvSpPr>
            <a:spLocks noGrp="1"/>
          </p:cNvSpPr>
          <p:nvPr>
            <p:ph type="title"/>
          </p:nvPr>
        </p:nvSpPr>
        <p:spPr/>
        <p:txBody>
          <a:bodyPr/>
          <a:lstStyle/>
          <a:p>
            <a:r>
              <a:rPr lang="en-GB" dirty="0"/>
              <a:t>Meter IED</a:t>
            </a:r>
            <a:endParaRPr lang="en-PK" dirty="0"/>
          </a:p>
        </p:txBody>
      </p:sp>
      <p:sp>
        <p:nvSpPr>
          <p:cNvPr id="3" name="Content Placeholder 2">
            <a:extLst>
              <a:ext uri="{FF2B5EF4-FFF2-40B4-BE49-F238E27FC236}">
                <a16:creationId xmlns:a16="http://schemas.microsoft.com/office/drawing/2014/main" id="{FFF3BC6D-5144-490F-BC0C-011A5E640D64}"/>
              </a:ext>
            </a:extLst>
          </p:cNvPr>
          <p:cNvSpPr>
            <a:spLocks noGrp="1"/>
          </p:cNvSpPr>
          <p:nvPr>
            <p:ph idx="1"/>
          </p:nvPr>
        </p:nvSpPr>
        <p:spPr/>
        <p:txBody>
          <a:bodyPr/>
          <a:lstStyle/>
          <a:p>
            <a:pPr algn="just"/>
            <a:r>
              <a:rPr lang="en-US" dirty="0"/>
              <a:t>A meter IED provides a comprehensive range of functions and features for measuring </a:t>
            </a:r>
            <a:r>
              <a:rPr lang="en-US" dirty="0" err="1"/>
              <a:t>threephase</a:t>
            </a:r>
            <a:r>
              <a:rPr lang="en-US" dirty="0"/>
              <a:t> and single-phase parameters. A typical meter IED measures voltage, current, power, power factor, energy over a period, maximum demand, maximum and minimum values, total harmonic distortion and harmonic components</a:t>
            </a:r>
            <a:endParaRPr lang="en-PK" dirty="0"/>
          </a:p>
        </p:txBody>
      </p:sp>
    </p:spTree>
    <p:extLst>
      <p:ext uri="{BB962C8B-B14F-4D97-AF65-F5344CB8AC3E}">
        <p14:creationId xmlns:p14="http://schemas.microsoft.com/office/powerpoint/2010/main" val="38445596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27FBF-BBA5-4838-8E01-A4405FE5780C}"/>
              </a:ext>
            </a:extLst>
          </p:cNvPr>
          <p:cNvSpPr>
            <a:spLocks noGrp="1"/>
          </p:cNvSpPr>
          <p:nvPr>
            <p:ph type="title"/>
          </p:nvPr>
        </p:nvSpPr>
        <p:spPr/>
        <p:txBody>
          <a:bodyPr/>
          <a:lstStyle/>
          <a:p>
            <a:r>
              <a:rPr lang="en-GB" dirty="0"/>
              <a:t>Recording IED</a:t>
            </a:r>
            <a:endParaRPr lang="en-PK" dirty="0"/>
          </a:p>
        </p:txBody>
      </p:sp>
      <p:sp>
        <p:nvSpPr>
          <p:cNvPr id="3" name="Content Placeholder 2">
            <a:extLst>
              <a:ext uri="{FF2B5EF4-FFF2-40B4-BE49-F238E27FC236}">
                <a16:creationId xmlns:a16="http://schemas.microsoft.com/office/drawing/2014/main" id="{453041F9-C98B-43E8-9DAC-705505B32321}"/>
              </a:ext>
            </a:extLst>
          </p:cNvPr>
          <p:cNvSpPr>
            <a:spLocks noGrp="1"/>
          </p:cNvSpPr>
          <p:nvPr>
            <p:ph idx="1"/>
          </p:nvPr>
        </p:nvSpPr>
        <p:spPr/>
        <p:txBody>
          <a:bodyPr/>
          <a:lstStyle/>
          <a:p>
            <a:r>
              <a:rPr lang="en-US" dirty="0"/>
              <a:t>Even though meter and protection IEDs provide different parameters (some also have a data storage capability), separate recording IEDs are used to monitor and record status changes in the substation and outgoing feeders.</a:t>
            </a:r>
            <a:endParaRPr lang="en-PK" dirty="0"/>
          </a:p>
        </p:txBody>
      </p:sp>
    </p:spTree>
    <p:extLst>
      <p:ext uri="{BB962C8B-B14F-4D97-AF65-F5344CB8AC3E}">
        <p14:creationId xmlns:p14="http://schemas.microsoft.com/office/powerpoint/2010/main" val="232412030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001378-E016-477C-B2C2-C316AC065E93}"/>
              </a:ext>
            </a:extLst>
          </p:cNvPr>
          <p:cNvSpPr>
            <a:spLocks noGrp="1"/>
          </p:cNvSpPr>
          <p:nvPr>
            <p:ph type="title"/>
          </p:nvPr>
        </p:nvSpPr>
        <p:spPr/>
        <p:txBody>
          <a:bodyPr/>
          <a:lstStyle/>
          <a:p>
            <a:r>
              <a:rPr lang="en-GB" dirty="0"/>
              <a:t>Bay controller</a:t>
            </a:r>
            <a:endParaRPr lang="en-PK" dirty="0"/>
          </a:p>
        </p:txBody>
      </p:sp>
      <p:sp>
        <p:nvSpPr>
          <p:cNvPr id="3" name="Content Placeholder 2">
            <a:extLst>
              <a:ext uri="{FF2B5EF4-FFF2-40B4-BE49-F238E27FC236}">
                <a16:creationId xmlns:a16="http://schemas.microsoft.com/office/drawing/2014/main" id="{B8E39CBA-6BD5-4A13-BF85-4D6D3A12AC37}"/>
              </a:ext>
            </a:extLst>
          </p:cNvPr>
          <p:cNvSpPr>
            <a:spLocks noGrp="1"/>
          </p:cNvSpPr>
          <p:nvPr>
            <p:ph idx="1"/>
          </p:nvPr>
        </p:nvSpPr>
        <p:spPr/>
        <p:txBody>
          <a:bodyPr/>
          <a:lstStyle/>
          <a:p>
            <a:pPr algn="just"/>
            <a:r>
              <a:rPr lang="en-US" dirty="0"/>
              <a:t>Bay controllers (Figure 6.14) are employed for control and monitoring of switchgear, transformers and other bay equipment. The bay controller facilitates the remote control actions (from the control </a:t>
            </a:r>
            <a:r>
              <a:rPr lang="en-US" dirty="0" err="1"/>
              <a:t>centre</a:t>
            </a:r>
            <a:r>
              <a:rPr lang="en-US" dirty="0"/>
              <a:t> or from an on-site substation control point) and local control actions (at a point closer to the plant)</a:t>
            </a:r>
            <a:endParaRPr lang="en-PK" dirty="0"/>
          </a:p>
        </p:txBody>
      </p:sp>
    </p:spTree>
    <p:extLst>
      <p:ext uri="{BB962C8B-B14F-4D97-AF65-F5344CB8AC3E}">
        <p14:creationId xmlns:p14="http://schemas.microsoft.com/office/powerpoint/2010/main" val="231923130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A5DDED-FB5C-4530-B0B1-B86E7B7C5CFD}"/>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21248093-865C-42CD-A2C6-80EC15EF136E}"/>
              </a:ext>
            </a:extLst>
          </p:cNvPr>
          <p:cNvPicPr>
            <a:picLocks noGrp="1" noChangeAspect="1"/>
          </p:cNvPicPr>
          <p:nvPr>
            <p:ph idx="1"/>
          </p:nvPr>
        </p:nvPicPr>
        <p:blipFill>
          <a:blip r:embed="rId2"/>
          <a:stretch>
            <a:fillRect/>
          </a:stretch>
        </p:blipFill>
        <p:spPr>
          <a:xfrm>
            <a:off x="1308296" y="1961167"/>
            <a:ext cx="8932984" cy="3356421"/>
          </a:xfrm>
        </p:spPr>
      </p:pic>
    </p:spTree>
    <p:extLst>
      <p:ext uri="{BB962C8B-B14F-4D97-AF65-F5344CB8AC3E}">
        <p14:creationId xmlns:p14="http://schemas.microsoft.com/office/powerpoint/2010/main" val="32958936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0D425A-D176-47DC-AB80-65B1628A157F}"/>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E5BA5119-6BD8-4057-AB31-78613FB30150}"/>
              </a:ext>
            </a:extLst>
          </p:cNvPr>
          <p:cNvSpPr>
            <a:spLocks noGrp="1"/>
          </p:cNvSpPr>
          <p:nvPr>
            <p:ph idx="1"/>
          </p:nvPr>
        </p:nvSpPr>
        <p:spPr/>
        <p:txBody>
          <a:bodyPr/>
          <a:lstStyle/>
          <a:p>
            <a:r>
              <a:rPr lang="en-US" dirty="0"/>
              <a:t>The functionalities available in a bay controller can vary, but typically include:</a:t>
            </a:r>
          </a:p>
          <a:p>
            <a:r>
              <a:rPr lang="en-US" dirty="0"/>
              <a:t> CB control</a:t>
            </a:r>
          </a:p>
          <a:p>
            <a:r>
              <a:rPr lang="en-US" dirty="0"/>
              <a:t> switchgear interlock check</a:t>
            </a:r>
          </a:p>
          <a:p>
            <a:r>
              <a:rPr lang="en-US" dirty="0"/>
              <a:t> transformer tap change control</a:t>
            </a:r>
          </a:p>
          <a:p>
            <a:r>
              <a:rPr lang="en-US" dirty="0"/>
              <a:t> programmable automatic sequence control.</a:t>
            </a:r>
            <a:endParaRPr lang="en-PK" dirty="0"/>
          </a:p>
        </p:txBody>
      </p:sp>
    </p:spTree>
    <p:extLst>
      <p:ext uri="{BB962C8B-B14F-4D97-AF65-F5344CB8AC3E}">
        <p14:creationId xmlns:p14="http://schemas.microsoft.com/office/powerpoint/2010/main" val="18868491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37ACF7-6230-4333-9A19-732F79E016DD}"/>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F2754AAE-90CE-4D5E-A074-20AF13994FDE}"/>
              </a:ext>
            </a:extLst>
          </p:cNvPr>
          <p:cNvPicPr>
            <a:picLocks noGrp="1" noChangeAspect="1"/>
          </p:cNvPicPr>
          <p:nvPr>
            <p:ph idx="1"/>
          </p:nvPr>
        </p:nvPicPr>
        <p:blipFill>
          <a:blip r:embed="rId2"/>
          <a:stretch>
            <a:fillRect/>
          </a:stretch>
        </p:blipFill>
        <p:spPr>
          <a:xfrm>
            <a:off x="2672862" y="2087465"/>
            <a:ext cx="6569612" cy="4109988"/>
          </a:xfrm>
        </p:spPr>
      </p:pic>
    </p:spTree>
    <p:extLst>
      <p:ext uri="{BB962C8B-B14F-4D97-AF65-F5344CB8AC3E}">
        <p14:creationId xmlns:p14="http://schemas.microsoft.com/office/powerpoint/2010/main" val="20964440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441BC6-3016-441D-9D98-FB6294D9464D}"/>
              </a:ext>
            </a:extLst>
          </p:cNvPr>
          <p:cNvSpPr>
            <a:spLocks noGrp="1"/>
          </p:cNvSpPr>
          <p:nvPr>
            <p:ph type="title"/>
          </p:nvPr>
        </p:nvSpPr>
        <p:spPr/>
        <p:txBody>
          <a:bodyPr/>
          <a:lstStyle/>
          <a:p>
            <a:r>
              <a:rPr lang="en-US" dirty="0"/>
              <a:t>Components for fault isolation and restoration</a:t>
            </a:r>
            <a:endParaRPr lang="en-PK" dirty="0"/>
          </a:p>
        </p:txBody>
      </p:sp>
      <p:sp>
        <p:nvSpPr>
          <p:cNvPr id="3" name="Content Placeholder 2">
            <a:extLst>
              <a:ext uri="{FF2B5EF4-FFF2-40B4-BE49-F238E27FC236}">
                <a16:creationId xmlns:a16="http://schemas.microsoft.com/office/drawing/2014/main" id="{D2F379A1-432D-426B-8AE8-AC0A804F19E9}"/>
              </a:ext>
            </a:extLst>
          </p:cNvPr>
          <p:cNvSpPr>
            <a:spLocks noGrp="1"/>
          </p:cNvSpPr>
          <p:nvPr>
            <p:ph idx="1"/>
          </p:nvPr>
        </p:nvSpPr>
        <p:spPr/>
        <p:txBody>
          <a:bodyPr/>
          <a:lstStyle/>
          <a:p>
            <a:r>
              <a:rPr lang="en-US" dirty="0"/>
              <a:t>Whenever there is a fault on a part of the distribution network, the fault current should be interrupted rapidly,</a:t>
            </a:r>
          </a:p>
          <a:p>
            <a:r>
              <a:rPr lang="en-US" dirty="0"/>
              <a:t> the faulted section isolated from the healthy network and, then once the fault has been removed, supplies to customers should be restored.</a:t>
            </a:r>
          </a:p>
          <a:p>
            <a:r>
              <a:rPr lang="en-US" dirty="0"/>
              <a:t> This is achieved through a range of equipment generally known as switchgear</a:t>
            </a:r>
            <a:endParaRPr lang="en-PK" dirty="0"/>
          </a:p>
        </p:txBody>
      </p:sp>
    </p:spTree>
    <p:extLst>
      <p:ext uri="{BB962C8B-B14F-4D97-AF65-F5344CB8AC3E}">
        <p14:creationId xmlns:p14="http://schemas.microsoft.com/office/powerpoint/2010/main" val="52940824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6521B1-ED60-464D-A82B-673B04C6A15D}"/>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83B8E41B-00BB-43B6-9351-DB1ED0844E38}"/>
              </a:ext>
            </a:extLst>
          </p:cNvPr>
          <p:cNvSpPr>
            <a:spLocks noGrp="1"/>
          </p:cNvSpPr>
          <p:nvPr>
            <p:ph idx="1"/>
          </p:nvPr>
        </p:nvSpPr>
        <p:spPr/>
        <p:txBody>
          <a:bodyPr/>
          <a:lstStyle/>
          <a:p>
            <a:r>
              <a:rPr lang="en-US" dirty="0"/>
              <a:t> The term switchgear includes: a circuit breaker which is capable of making and breaking fault currents, </a:t>
            </a:r>
          </a:p>
          <a:p>
            <a:pPr algn="just"/>
            <a:r>
              <a:rPr lang="en-US" dirty="0"/>
              <a:t>a recloser which is essentially a CB with a limited fault-breaking capacity and variable pattern of automatic tripping and closing, a switch disconnector which has a limited fault-making capability(and which is capable of making and breaking normal load current), and a sectionaliser which is capable of making and breaking normal load current but not the fault current.</a:t>
            </a:r>
            <a:endParaRPr lang="en-PK" dirty="0"/>
          </a:p>
        </p:txBody>
      </p:sp>
    </p:spTree>
    <p:extLst>
      <p:ext uri="{BB962C8B-B14F-4D97-AF65-F5344CB8AC3E}">
        <p14:creationId xmlns:p14="http://schemas.microsoft.com/office/powerpoint/2010/main" val="216803146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F2C1F-E7F0-4281-9806-B1863C118DE1}"/>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9C231A3B-9E5F-40C0-865A-2AC760093743}"/>
              </a:ext>
            </a:extLst>
          </p:cNvPr>
          <p:cNvSpPr>
            <a:spLocks noGrp="1"/>
          </p:cNvSpPr>
          <p:nvPr>
            <p:ph idx="1"/>
          </p:nvPr>
        </p:nvSpPr>
        <p:spPr/>
        <p:txBody>
          <a:bodyPr/>
          <a:lstStyle/>
          <a:p>
            <a:r>
              <a:rPr lang="en-US" dirty="0"/>
              <a:t>33 kV substation switchgear may be located inside the substation building or in an outdoor high voltage compound; </a:t>
            </a:r>
          </a:p>
          <a:p>
            <a:r>
              <a:rPr lang="en-US" dirty="0"/>
              <a:t>whereas 11 kV substation switchgear is normally indoor type or mounted on the overhead line poles.</a:t>
            </a:r>
          </a:p>
          <a:p>
            <a:pPr algn="just"/>
            <a:r>
              <a:rPr lang="en-US" dirty="0"/>
              <a:t>The protection and metering equipment of substation switchgear is housed inside the substation control room. Out on 11 kV circuits, away from primary substations, switchgear is usually outdoors, often as a </a:t>
            </a:r>
            <a:r>
              <a:rPr lang="en-US" b="1" dirty="0"/>
              <a:t>Ring Main Unit.</a:t>
            </a:r>
            <a:endParaRPr lang="en-PK" b="1" dirty="0"/>
          </a:p>
        </p:txBody>
      </p:sp>
    </p:spTree>
    <p:extLst>
      <p:ext uri="{BB962C8B-B14F-4D97-AF65-F5344CB8AC3E}">
        <p14:creationId xmlns:p14="http://schemas.microsoft.com/office/powerpoint/2010/main" val="40543755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C51C8B-0A4C-495F-AC0A-B2CDA6175271}"/>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CFE88B56-8201-496E-89D6-84698A0A4269}"/>
              </a:ext>
            </a:extLst>
          </p:cNvPr>
          <p:cNvSpPr>
            <a:spLocks noGrp="1"/>
          </p:cNvSpPr>
          <p:nvPr>
            <p:ph idx="1"/>
          </p:nvPr>
        </p:nvSpPr>
        <p:spPr/>
        <p:txBody>
          <a:bodyPr/>
          <a:lstStyle/>
          <a:p>
            <a:r>
              <a:rPr lang="en-US" dirty="0"/>
              <a:t>A typical RMU consists of two switch-disconnectors and a switch-fuse2 or circuit breaker (Figure 6.16).</a:t>
            </a:r>
            <a:endParaRPr lang="en-PK" dirty="0"/>
          </a:p>
        </p:txBody>
      </p:sp>
    </p:spTree>
    <p:extLst>
      <p:ext uri="{BB962C8B-B14F-4D97-AF65-F5344CB8AC3E}">
        <p14:creationId xmlns:p14="http://schemas.microsoft.com/office/powerpoint/2010/main" val="77867723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185D10-115F-42B2-B52E-26C12ABDDE48}"/>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78FBBAC9-96CC-4A98-BFE1-BBC43AB9E8B5}"/>
              </a:ext>
            </a:extLst>
          </p:cNvPr>
          <p:cNvPicPr>
            <a:picLocks noGrp="1" noChangeAspect="1"/>
          </p:cNvPicPr>
          <p:nvPr>
            <p:ph idx="1"/>
          </p:nvPr>
        </p:nvPicPr>
        <p:blipFill>
          <a:blip r:embed="rId2"/>
          <a:stretch>
            <a:fillRect/>
          </a:stretch>
        </p:blipFill>
        <p:spPr>
          <a:xfrm>
            <a:off x="1524000" y="2281487"/>
            <a:ext cx="9144000" cy="3725418"/>
          </a:xfrm>
        </p:spPr>
      </p:pic>
    </p:spTree>
    <p:extLst>
      <p:ext uri="{BB962C8B-B14F-4D97-AF65-F5344CB8AC3E}">
        <p14:creationId xmlns:p14="http://schemas.microsoft.com/office/powerpoint/2010/main" val="31741850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F526E2-3A9C-4175-BBE7-FE4B3F7236D8}"/>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51932F4F-04CC-4C3B-93C2-565081CA1C20}"/>
              </a:ext>
            </a:extLst>
          </p:cNvPr>
          <p:cNvSpPr>
            <a:spLocks noGrp="1"/>
          </p:cNvSpPr>
          <p:nvPr>
            <p:ph idx="1"/>
          </p:nvPr>
        </p:nvSpPr>
        <p:spPr/>
        <p:txBody>
          <a:bodyPr/>
          <a:lstStyle/>
          <a:p>
            <a:pPr algn="just"/>
            <a:r>
              <a:rPr lang="en-US" dirty="0"/>
              <a:t>In the past, switch-disconnectors in an RMU required manual operation but automatic operation can now be achieved for these designs by retrofitting an actuator mechanism. </a:t>
            </a:r>
          </a:p>
          <a:p>
            <a:pPr algn="just"/>
            <a:r>
              <a:rPr lang="en-US" dirty="0"/>
              <a:t>The most commonly used retrofit actuator mechanism is a motor wound spring. Remote switching is initiated from a field RTU3 as shown in Figure 6.17. For clarity, only switch-disconnectors are shown in Figure 6.17.</a:t>
            </a:r>
          </a:p>
          <a:p>
            <a:pPr algn="just"/>
            <a:r>
              <a:rPr lang="en-US" dirty="0"/>
              <a:t>In modern switchgear, instead of a motor wound spring, compressed gas or magnetic actuators are increasingly used</a:t>
            </a:r>
            <a:endParaRPr lang="en-PK" dirty="0"/>
          </a:p>
        </p:txBody>
      </p:sp>
    </p:spTree>
    <p:extLst>
      <p:ext uri="{BB962C8B-B14F-4D97-AF65-F5344CB8AC3E}">
        <p14:creationId xmlns:p14="http://schemas.microsoft.com/office/powerpoint/2010/main" val="263362283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A38A2F-ECCF-47C8-8849-843DEFB64780}"/>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DC76E326-94E9-483D-8B7F-34D73CDB9133}"/>
              </a:ext>
            </a:extLst>
          </p:cNvPr>
          <p:cNvPicPr>
            <a:picLocks noGrp="1" noChangeAspect="1"/>
          </p:cNvPicPr>
          <p:nvPr>
            <p:ph idx="1"/>
          </p:nvPr>
        </p:nvPicPr>
        <p:blipFill>
          <a:blip r:embed="rId2"/>
          <a:stretch>
            <a:fillRect/>
          </a:stretch>
        </p:blipFill>
        <p:spPr>
          <a:xfrm>
            <a:off x="1744394" y="2087838"/>
            <a:ext cx="7582486" cy="3398562"/>
          </a:xfrm>
        </p:spPr>
      </p:pic>
    </p:spTree>
    <p:extLst>
      <p:ext uri="{BB962C8B-B14F-4D97-AF65-F5344CB8AC3E}">
        <p14:creationId xmlns:p14="http://schemas.microsoft.com/office/powerpoint/2010/main" val="363752533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7F2413-039F-4C3A-9031-BE63B6B23E8B}"/>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80165FAE-B220-4B2C-A2B4-87B9BB70DACE}"/>
              </a:ext>
            </a:extLst>
          </p:cNvPr>
          <p:cNvSpPr>
            <a:spLocks noGrp="1"/>
          </p:cNvSpPr>
          <p:nvPr>
            <p:ph idx="1"/>
          </p:nvPr>
        </p:nvSpPr>
        <p:spPr/>
        <p:txBody>
          <a:bodyPr/>
          <a:lstStyle/>
          <a:p>
            <a:r>
              <a:rPr lang="en-US" dirty="0"/>
              <a:t>Most overhead line faults are transient and self-clearing once the circuit is de-</a:t>
            </a:r>
            <a:r>
              <a:rPr lang="en-US" dirty="0" err="1"/>
              <a:t>energised</a:t>
            </a:r>
            <a:r>
              <a:rPr lang="en-US" dirty="0"/>
              <a:t>.</a:t>
            </a:r>
          </a:p>
          <a:p>
            <a:r>
              <a:rPr lang="en-US" dirty="0"/>
              <a:t>Hence either auto-reclose of the substations CBs or a self-controlled recloser, which can perform a variable pattern of tripping and reclosing, is used on many overhead distribution circuits.</a:t>
            </a:r>
          </a:p>
          <a:p>
            <a:r>
              <a:rPr lang="en-US" dirty="0"/>
              <a:t>These will prevent unnecessary sustained outages for temporary faults</a:t>
            </a:r>
            <a:endParaRPr lang="en-PK" dirty="0"/>
          </a:p>
        </p:txBody>
      </p:sp>
    </p:spTree>
    <p:extLst>
      <p:ext uri="{BB962C8B-B14F-4D97-AF65-F5344CB8AC3E}">
        <p14:creationId xmlns:p14="http://schemas.microsoft.com/office/powerpoint/2010/main" val="29086676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C0511C-ACCC-4AE9-BD7A-97A00A3141B0}"/>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41854B05-CB37-4F07-A4C4-1954D8447D6D}"/>
              </a:ext>
            </a:extLst>
          </p:cNvPr>
          <p:cNvSpPr>
            <a:spLocks noGrp="1"/>
          </p:cNvSpPr>
          <p:nvPr>
            <p:ph idx="1"/>
          </p:nvPr>
        </p:nvSpPr>
        <p:spPr/>
        <p:txBody>
          <a:bodyPr/>
          <a:lstStyle/>
          <a:p>
            <a:pPr algn="just"/>
            <a:r>
              <a:rPr lang="en-US" dirty="0"/>
              <a:t>Operation of the generation and transmission systems is monitored and controlled by </a:t>
            </a:r>
            <a:r>
              <a:rPr lang="en-US" b="1" dirty="0"/>
              <a:t>Supervisory Control and Data Acquisition (SCADA) systems. </a:t>
            </a:r>
          </a:p>
          <a:p>
            <a:pPr algn="just"/>
            <a:r>
              <a:rPr lang="en-US" dirty="0"/>
              <a:t>These link the various elements through communication networks (for example, microwave and </a:t>
            </a:r>
            <a:r>
              <a:rPr lang="en-US" dirty="0" err="1"/>
              <a:t>fibre</a:t>
            </a:r>
            <a:r>
              <a:rPr lang="en-US" dirty="0"/>
              <a:t> optic circuits) and connect the transmission substations and generators to a manned control </a:t>
            </a:r>
            <a:r>
              <a:rPr lang="en-US" dirty="0" err="1"/>
              <a:t>centre</a:t>
            </a:r>
            <a:r>
              <a:rPr lang="en-US" dirty="0"/>
              <a:t> that maintains system security and facilitates integrated operation</a:t>
            </a:r>
            <a:endParaRPr lang="en-PK" dirty="0"/>
          </a:p>
        </p:txBody>
      </p:sp>
    </p:spTree>
    <p:extLst>
      <p:ext uri="{BB962C8B-B14F-4D97-AF65-F5344CB8AC3E}">
        <p14:creationId xmlns:p14="http://schemas.microsoft.com/office/powerpoint/2010/main" val="233152841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38C79E-4377-495C-990F-B40661C3E11E}"/>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7A7D6B02-6F84-4520-AA89-E3EA0098AE7C}"/>
              </a:ext>
            </a:extLst>
          </p:cNvPr>
          <p:cNvSpPr>
            <a:spLocks noGrp="1"/>
          </p:cNvSpPr>
          <p:nvPr>
            <p:ph idx="1"/>
          </p:nvPr>
        </p:nvSpPr>
        <p:spPr/>
        <p:txBody>
          <a:bodyPr/>
          <a:lstStyle/>
          <a:p>
            <a:pPr algn="just"/>
            <a:r>
              <a:rPr lang="en-US" dirty="0"/>
              <a:t>The upper sequence of Figure 6.18 shows how a recloser clears a temporary fault after two recloses. The purpose of the delayed tripping (see the lower sequence of Figure 6.18) is if the fault is permanent, the delay allows sufficient current (and time) to pass through the downstream fuse so as to clear the fault</a:t>
            </a:r>
            <a:endParaRPr lang="en-PK" dirty="0"/>
          </a:p>
        </p:txBody>
      </p:sp>
    </p:spTree>
    <p:extLst>
      <p:ext uri="{BB962C8B-B14F-4D97-AF65-F5344CB8AC3E}">
        <p14:creationId xmlns:p14="http://schemas.microsoft.com/office/powerpoint/2010/main" val="66159210"/>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C173A2-B0F1-4D5A-9855-B57BA4AFA38F}"/>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59F462EA-489B-46EF-AA19-F34F39F46128}"/>
              </a:ext>
            </a:extLst>
          </p:cNvPr>
          <p:cNvPicPr>
            <a:picLocks noGrp="1" noChangeAspect="1"/>
          </p:cNvPicPr>
          <p:nvPr>
            <p:ph idx="1"/>
          </p:nvPr>
        </p:nvPicPr>
        <p:blipFill>
          <a:blip r:embed="rId2"/>
          <a:stretch>
            <a:fillRect/>
          </a:stretch>
        </p:blipFill>
        <p:spPr>
          <a:xfrm>
            <a:off x="1481797" y="1863004"/>
            <a:ext cx="9228406" cy="4186103"/>
          </a:xfrm>
        </p:spPr>
      </p:pic>
    </p:spTree>
    <p:extLst>
      <p:ext uri="{BB962C8B-B14F-4D97-AF65-F5344CB8AC3E}">
        <p14:creationId xmlns:p14="http://schemas.microsoft.com/office/powerpoint/2010/main" val="403847442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E3D84B-46A6-44BA-9F15-AA66604342EB}"/>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9DC1EDBC-B5BE-4C5E-9CD7-63803DD90914}"/>
              </a:ext>
            </a:extLst>
          </p:cNvPr>
          <p:cNvSpPr>
            <a:spLocks noGrp="1"/>
          </p:cNvSpPr>
          <p:nvPr>
            <p:ph idx="1"/>
          </p:nvPr>
        </p:nvSpPr>
        <p:spPr/>
        <p:txBody>
          <a:bodyPr>
            <a:normAutofit/>
          </a:bodyPr>
          <a:lstStyle/>
          <a:p>
            <a:pPr algn="just"/>
            <a:r>
              <a:rPr lang="en-US" dirty="0"/>
              <a:t>Pole-mounted reclosers are widely used in distribution circuits. They have different voltage ratings (for example, 11, 15, 33 kV) and interrupting currents of 8 to 16 kA. The energy required to operate the reclosing arrangement is provided by a solenoid as shown in Figure 6.19</a:t>
            </a:r>
          </a:p>
          <a:p>
            <a:pPr algn="just"/>
            <a:r>
              <a:rPr lang="en-US" dirty="0"/>
              <a:t> In this arrangement, whenever the line current is high (due to a fault), the series trip coil opens the vacuum CB. As the CB is opened, the auxiliary contacts are closed automatically, thus providing energy for the reclosing operation</a:t>
            </a:r>
            <a:endParaRPr lang="en-PK" dirty="0"/>
          </a:p>
        </p:txBody>
      </p:sp>
    </p:spTree>
    <p:extLst>
      <p:ext uri="{BB962C8B-B14F-4D97-AF65-F5344CB8AC3E}">
        <p14:creationId xmlns:p14="http://schemas.microsoft.com/office/powerpoint/2010/main" val="296912113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3652EF-E411-4DDF-96DD-3CF79308ABE2}"/>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BD1A4FB3-33BA-4136-A32F-11653DABE349}"/>
              </a:ext>
            </a:extLst>
          </p:cNvPr>
          <p:cNvPicPr>
            <a:picLocks noGrp="1" noChangeAspect="1"/>
          </p:cNvPicPr>
          <p:nvPr>
            <p:ph idx="1"/>
          </p:nvPr>
        </p:nvPicPr>
        <p:blipFill>
          <a:blip r:embed="rId2"/>
          <a:stretch>
            <a:fillRect/>
          </a:stretch>
        </p:blipFill>
        <p:spPr>
          <a:xfrm>
            <a:off x="1784252" y="1987248"/>
            <a:ext cx="8623495" cy="3836776"/>
          </a:xfrm>
        </p:spPr>
      </p:pic>
    </p:spTree>
    <p:extLst>
      <p:ext uri="{BB962C8B-B14F-4D97-AF65-F5344CB8AC3E}">
        <p14:creationId xmlns:p14="http://schemas.microsoft.com/office/powerpoint/2010/main" val="133004295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98B47-B8DF-4BFD-81AD-50B5A9248919}"/>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0A1AEE42-9D0D-4A99-ABFF-FD3CEE6431D2}"/>
              </a:ext>
            </a:extLst>
          </p:cNvPr>
          <p:cNvSpPr>
            <a:spLocks noGrp="1"/>
          </p:cNvSpPr>
          <p:nvPr>
            <p:ph idx="1"/>
          </p:nvPr>
        </p:nvSpPr>
        <p:spPr/>
        <p:txBody>
          <a:bodyPr/>
          <a:lstStyle/>
          <a:p>
            <a:r>
              <a:rPr lang="en-US" dirty="0"/>
              <a:t>An RTU can be incorporated with a pole-mounted recloser for remote switching and changing its settings remotely (see Figure 6.21, also refer to Plate 2). In the USA, alternative trip settings are used during storms to save the fuses as it is difficult to reach remote areas for fuse replacement.</a:t>
            </a:r>
            <a:endParaRPr lang="en-PK" dirty="0"/>
          </a:p>
        </p:txBody>
      </p:sp>
    </p:spTree>
    <p:extLst>
      <p:ext uri="{BB962C8B-B14F-4D97-AF65-F5344CB8AC3E}">
        <p14:creationId xmlns:p14="http://schemas.microsoft.com/office/powerpoint/2010/main" val="4105339194"/>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6B64E1-04A2-41EC-A54A-5AC20FC2652A}"/>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E6BB2B91-2C22-4F6D-8424-DB10D59B9E73}"/>
              </a:ext>
            </a:extLst>
          </p:cNvPr>
          <p:cNvPicPr>
            <a:picLocks noGrp="1" noChangeAspect="1"/>
          </p:cNvPicPr>
          <p:nvPr>
            <p:ph idx="1"/>
          </p:nvPr>
        </p:nvPicPr>
        <p:blipFill>
          <a:blip r:embed="rId2"/>
          <a:stretch>
            <a:fillRect/>
          </a:stretch>
        </p:blipFill>
        <p:spPr>
          <a:xfrm>
            <a:off x="1406770" y="1909503"/>
            <a:ext cx="8326420" cy="4183582"/>
          </a:xfrm>
        </p:spPr>
      </p:pic>
    </p:spTree>
    <p:extLst>
      <p:ext uri="{BB962C8B-B14F-4D97-AF65-F5344CB8AC3E}">
        <p14:creationId xmlns:p14="http://schemas.microsoft.com/office/powerpoint/2010/main" val="26096786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DA8246-1FA0-47DA-AE16-A001371E300A}"/>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3960EFED-4452-4B9D-8581-D005C8867000}"/>
              </a:ext>
            </a:extLst>
          </p:cNvPr>
          <p:cNvSpPr>
            <a:spLocks noGrp="1"/>
          </p:cNvSpPr>
          <p:nvPr>
            <p:ph idx="1"/>
          </p:nvPr>
        </p:nvSpPr>
        <p:spPr/>
        <p:txBody>
          <a:bodyPr/>
          <a:lstStyle/>
          <a:p>
            <a:pPr algn="just"/>
            <a:r>
              <a:rPr lang="en-US" dirty="0"/>
              <a:t>A sectionaliser is an automatic isolator which can only be used to isolate a section of a distribution circuit once a fault is cleared by an upstream recloser. When the recloser opens,  </a:t>
            </a:r>
            <a:r>
              <a:rPr lang="en-US" b="1" dirty="0"/>
              <a:t>self-powered control circuit in the sectionaliser increments its counter</a:t>
            </a:r>
            <a:r>
              <a:rPr lang="en-US" dirty="0"/>
              <a:t>. The recloser is reclosed after a short delay to see whether the fault is temporary.</a:t>
            </a:r>
          </a:p>
          <a:p>
            <a:pPr algn="just"/>
            <a:endParaRPr lang="en-PK" dirty="0"/>
          </a:p>
        </p:txBody>
      </p:sp>
    </p:spTree>
    <p:extLst>
      <p:ext uri="{BB962C8B-B14F-4D97-AF65-F5344CB8AC3E}">
        <p14:creationId xmlns:p14="http://schemas.microsoft.com/office/powerpoint/2010/main" val="47948767"/>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5FF30F-E41D-4501-B8D9-75E9384405B8}"/>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1322E97B-65DF-4554-8FE0-340F6716E439}"/>
              </a:ext>
            </a:extLst>
          </p:cNvPr>
          <p:cNvSpPr>
            <a:spLocks noGrp="1"/>
          </p:cNvSpPr>
          <p:nvPr>
            <p:ph idx="1"/>
          </p:nvPr>
        </p:nvSpPr>
        <p:spPr/>
        <p:txBody>
          <a:bodyPr/>
          <a:lstStyle/>
          <a:p>
            <a:pPr algn="just"/>
            <a:r>
              <a:rPr lang="en-US" dirty="0"/>
              <a:t>If the fault is temporary and cleared by the recloser, the sectionaliser resets its counter and comes back to its normal state. However,</a:t>
            </a:r>
          </a:p>
          <a:p>
            <a:pPr algn="just"/>
            <a:r>
              <a:rPr lang="en-US" dirty="0"/>
              <a:t>if the fault is permanent, when the number of counts in the sectionaliser reaches a pre-defined number, it opens and isolates the downstream section of circuit. </a:t>
            </a:r>
            <a:endParaRPr lang="en-PK" dirty="0"/>
          </a:p>
        </p:txBody>
      </p:sp>
    </p:spTree>
    <p:extLst>
      <p:ext uri="{BB962C8B-B14F-4D97-AF65-F5344CB8AC3E}">
        <p14:creationId xmlns:p14="http://schemas.microsoft.com/office/powerpoint/2010/main" val="49080888"/>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8678F-6843-49E5-AA55-848D756E43B2}"/>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FCE61FB8-4033-4978-823E-54BE2BDC39F9}"/>
              </a:ext>
            </a:extLst>
          </p:cNvPr>
          <p:cNvSpPr>
            <a:spLocks noGrp="1"/>
          </p:cNvSpPr>
          <p:nvPr>
            <p:ph idx="1"/>
          </p:nvPr>
        </p:nvSpPr>
        <p:spPr/>
        <p:txBody>
          <a:bodyPr/>
          <a:lstStyle/>
          <a:p>
            <a:pPr algn="just"/>
            <a:r>
              <a:rPr lang="en-US" dirty="0"/>
              <a:t>If the fault is downstream of the sectionaliser, the recloser then restores supply to the upstream section. This </a:t>
            </a:r>
            <a:r>
              <a:rPr lang="en-US" dirty="0" err="1"/>
              <a:t>minimises</a:t>
            </a:r>
            <a:r>
              <a:rPr lang="en-US" dirty="0"/>
              <a:t> the number of consumers affected by a permanent fault, and a more precise indication of the fault location is provided</a:t>
            </a:r>
            <a:endParaRPr lang="en-PK" dirty="0"/>
          </a:p>
        </p:txBody>
      </p:sp>
    </p:spTree>
    <p:extLst>
      <p:ext uri="{BB962C8B-B14F-4D97-AF65-F5344CB8AC3E}">
        <p14:creationId xmlns:p14="http://schemas.microsoft.com/office/powerpoint/2010/main" val="3222802565"/>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2D00541-AF6C-49AE-A299-58D1B308E97C}"/>
              </a:ext>
            </a:extLst>
          </p:cNvPr>
          <p:cNvSpPr>
            <a:spLocks noGrp="1"/>
          </p:cNvSpPr>
          <p:nvPr>
            <p:ph type="title"/>
          </p:nvPr>
        </p:nvSpPr>
        <p:spPr/>
        <p:txBody>
          <a:bodyPr/>
          <a:lstStyle/>
          <a:p>
            <a:r>
              <a:rPr lang="en-GB" dirty="0"/>
              <a:t>Fault location, isolation and restoration</a:t>
            </a:r>
            <a:endParaRPr lang="en-PK" dirty="0"/>
          </a:p>
        </p:txBody>
      </p:sp>
      <p:pic>
        <p:nvPicPr>
          <p:cNvPr id="5" name="Content Placeholder 4">
            <a:extLst>
              <a:ext uri="{FF2B5EF4-FFF2-40B4-BE49-F238E27FC236}">
                <a16:creationId xmlns:a16="http://schemas.microsoft.com/office/drawing/2014/main" id="{9F187E1F-07EF-4D8F-A136-AAA2D3F1CFC2}"/>
              </a:ext>
            </a:extLst>
          </p:cNvPr>
          <p:cNvPicPr>
            <a:picLocks noGrp="1" noChangeAspect="1"/>
          </p:cNvPicPr>
          <p:nvPr>
            <p:ph idx="1"/>
          </p:nvPr>
        </p:nvPicPr>
        <p:blipFill>
          <a:blip r:embed="rId2"/>
          <a:stretch>
            <a:fillRect/>
          </a:stretch>
        </p:blipFill>
        <p:spPr>
          <a:xfrm>
            <a:off x="998806" y="1950834"/>
            <a:ext cx="10170942" cy="4379627"/>
          </a:xfrm>
        </p:spPr>
      </p:pic>
    </p:spTree>
    <p:extLst>
      <p:ext uri="{BB962C8B-B14F-4D97-AF65-F5344CB8AC3E}">
        <p14:creationId xmlns:p14="http://schemas.microsoft.com/office/powerpoint/2010/main" val="10944483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99DBC-683E-43E1-A945-0C01C6EFDC42}"/>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A629963F-F6BB-4593-B2D2-5B3712E017D3}"/>
              </a:ext>
            </a:extLst>
          </p:cNvPr>
          <p:cNvSpPr>
            <a:spLocks noGrp="1"/>
          </p:cNvSpPr>
          <p:nvPr>
            <p:ph idx="1"/>
          </p:nvPr>
        </p:nvSpPr>
        <p:spPr/>
        <p:txBody>
          <a:bodyPr/>
          <a:lstStyle/>
          <a:p>
            <a:r>
              <a:rPr lang="en-US" dirty="0"/>
              <a:t>. In larger power systems, regional control </a:t>
            </a:r>
            <a:r>
              <a:rPr lang="en-US" dirty="0" err="1"/>
              <a:t>centres</a:t>
            </a:r>
            <a:r>
              <a:rPr lang="en-US" dirty="0"/>
              <a:t> serve an area, with communication links to adjacent area control </a:t>
            </a:r>
            <a:r>
              <a:rPr lang="en-US" dirty="0" err="1"/>
              <a:t>centres</a:t>
            </a:r>
            <a:r>
              <a:rPr lang="en-US" dirty="0"/>
              <a:t>.</a:t>
            </a:r>
          </a:p>
          <a:p>
            <a:r>
              <a:rPr lang="en-US" dirty="0"/>
              <a:t> In addition to this central control, all the generators use automatic </a:t>
            </a:r>
            <a:r>
              <a:rPr lang="en-US" b="1" dirty="0"/>
              <a:t>local governor and excitation control</a:t>
            </a:r>
            <a:r>
              <a:rPr lang="en-US" dirty="0"/>
              <a:t>.</a:t>
            </a:r>
          </a:p>
          <a:p>
            <a:r>
              <a:rPr lang="en-US" dirty="0"/>
              <a:t>Local controllers are also used in some transmission circuits for voltage control and power flow control, for example, using phase shifters (sometimes known as quadrature boosters)</a:t>
            </a:r>
            <a:endParaRPr lang="en-PK" dirty="0"/>
          </a:p>
        </p:txBody>
      </p:sp>
    </p:spTree>
    <p:extLst>
      <p:ext uri="{BB962C8B-B14F-4D97-AF65-F5344CB8AC3E}">
        <p14:creationId xmlns:p14="http://schemas.microsoft.com/office/powerpoint/2010/main" val="168919063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9012CF-5D19-49A6-B237-0A05C52A3C19}"/>
              </a:ext>
            </a:extLst>
          </p:cNvPr>
          <p:cNvSpPr>
            <a:spLocks noGrp="1"/>
          </p:cNvSpPr>
          <p:nvPr>
            <p:ph type="title"/>
          </p:nvPr>
        </p:nvSpPr>
        <p:spPr/>
        <p:txBody>
          <a:bodyPr/>
          <a:lstStyle/>
          <a:p>
            <a:r>
              <a:rPr lang="en-US" dirty="0"/>
              <a:t>First case</a:t>
            </a:r>
            <a:endParaRPr lang="en-PK" dirty="0"/>
          </a:p>
        </p:txBody>
      </p:sp>
      <p:sp>
        <p:nvSpPr>
          <p:cNvPr id="3" name="Content Placeholder 2">
            <a:extLst>
              <a:ext uri="{FF2B5EF4-FFF2-40B4-BE49-F238E27FC236}">
                <a16:creationId xmlns:a16="http://schemas.microsoft.com/office/drawing/2014/main" id="{E08BE91A-D95C-41BC-A1B8-52F9B5EB5172}"/>
              </a:ext>
            </a:extLst>
          </p:cNvPr>
          <p:cNvSpPr>
            <a:spLocks noGrp="1"/>
          </p:cNvSpPr>
          <p:nvPr>
            <p:ph idx="1"/>
          </p:nvPr>
        </p:nvSpPr>
        <p:spPr/>
        <p:txBody>
          <a:bodyPr/>
          <a:lstStyle/>
          <a:p>
            <a:pPr algn="just"/>
            <a:r>
              <a:rPr lang="en-US" dirty="0"/>
              <a:t>Figure 6.24 shows a typical 11 kV distribution network. When there is a fault on the network at the location shown, the over-current protection element in IED1 detects the fault and opens CB1. </a:t>
            </a:r>
          </a:p>
          <a:p>
            <a:pPr algn="just"/>
            <a:r>
              <a:rPr lang="en-US" dirty="0"/>
              <a:t>This will result in an outage </a:t>
            </a:r>
            <a:r>
              <a:rPr lang="en-US" b="1" dirty="0"/>
              <a:t>at loads L1 to L5</a:t>
            </a:r>
            <a:r>
              <a:rPr lang="en-US" dirty="0"/>
              <a:t>. Since there are no automated components in the network, supply restoration for a part of the network requires the intervention of a restoration crew and in </a:t>
            </a:r>
            <a:r>
              <a:rPr lang="en-US" b="1" dirty="0"/>
              <a:t>some areas may take up to 80 minutes</a:t>
            </a:r>
            <a:endParaRPr lang="en-PK" b="1" dirty="0"/>
          </a:p>
        </p:txBody>
      </p:sp>
    </p:spTree>
    <p:extLst>
      <p:ext uri="{BB962C8B-B14F-4D97-AF65-F5344CB8AC3E}">
        <p14:creationId xmlns:p14="http://schemas.microsoft.com/office/powerpoint/2010/main" val="121105190"/>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7B89E-6BF7-45FD-A950-8A9A5143FB75}"/>
              </a:ext>
            </a:extLst>
          </p:cNvPr>
          <p:cNvSpPr>
            <a:spLocks noGrp="1"/>
          </p:cNvSpPr>
          <p:nvPr>
            <p:ph type="title"/>
          </p:nvPr>
        </p:nvSpPr>
        <p:spPr/>
        <p:txBody>
          <a:bodyPr/>
          <a:lstStyle/>
          <a:p>
            <a:endParaRPr lang="en-PK" dirty="0"/>
          </a:p>
        </p:txBody>
      </p:sp>
      <p:sp>
        <p:nvSpPr>
          <p:cNvPr id="3" name="Content Placeholder 2">
            <a:extLst>
              <a:ext uri="{FF2B5EF4-FFF2-40B4-BE49-F238E27FC236}">
                <a16:creationId xmlns:a16="http://schemas.microsoft.com/office/drawing/2014/main" id="{B60E89FE-4B41-46BC-A941-6CC01AEB6B7E}"/>
              </a:ext>
            </a:extLst>
          </p:cNvPr>
          <p:cNvSpPr>
            <a:spLocks noGrp="1"/>
          </p:cNvSpPr>
          <p:nvPr>
            <p:ph idx="1"/>
          </p:nvPr>
        </p:nvSpPr>
        <p:spPr/>
        <p:txBody>
          <a:bodyPr>
            <a:normAutofit/>
          </a:bodyPr>
          <a:lstStyle/>
          <a:p>
            <a:pPr algn="just"/>
            <a:r>
              <a:rPr lang="en-US" dirty="0"/>
              <a:t>Supply restoration is normally initiated by phone calls from one or more customers (in the area where outage occurred) reporting a loss of supply to the electricity supplier. Upon receiving these calls a restoration crew is dispatched to the area. It will take some time for the team to locate the fault and manually isolate it </a:t>
            </a:r>
            <a:r>
              <a:rPr lang="en-US" b="1" dirty="0"/>
              <a:t>by opening SD3 and SD4. </a:t>
            </a:r>
          </a:p>
          <a:p>
            <a:pPr algn="just"/>
            <a:r>
              <a:rPr lang="en-US" dirty="0"/>
              <a:t>Then CB1 is closed to restore the supply to L1, L2 and L3. The normally open point (NOP) is closed to restore </a:t>
            </a:r>
            <a:r>
              <a:rPr lang="en-US" dirty="0">
                <a:solidFill>
                  <a:srgbClr val="FF0000"/>
                </a:solidFill>
              </a:rPr>
              <a:t>the supply to L5</a:t>
            </a:r>
            <a:r>
              <a:rPr lang="en-US" dirty="0"/>
              <a:t>. </a:t>
            </a:r>
            <a:r>
              <a:rPr lang="en-US" b="1" dirty="0">
                <a:solidFill>
                  <a:srgbClr val="0070C0"/>
                </a:solidFill>
              </a:rPr>
              <a:t>Load L4 will be without supply until the fault is repaired</a:t>
            </a:r>
            <a:r>
              <a:rPr lang="en-US" dirty="0">
                <a:solidFill>
                  <a:srgbClr val="0070C0"/>
                </a:solidFill>
              </a:rPr>
              <a:t>.</a:t>
            </a:r>
            <a:endParaRPr lang="en-PK" dirty="0">
              <a:solidFill>
                <a:srgbClr val="0070C0"/>
              </a:solidFill>
            </a:endParaRPr>
          </a:p>
        </p:txBody>
      </p:sp>
    </p:spTree>
    <p:extLst>
      <p:ext uri="{BB962C8B-B14F-4D97-AF65-F5344CB8AC3E}">
        <p14:creationId xmlns:p14="http://schemas.microsoft.com/office/powerpoint/2010/main" val="250370997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1582A3-40C3-4DAB-A9EA-5A1BEBBFB6F8}"/>
              </a:ext>
            </a:extLst>
          </p:cNvPr>
          <p:cNvSpPr>
            <a:spLocks noGrp="1"/>
          </p:cNvSpPr>
          <p:nvPr>
            <p:ph type="title"/>
          </p:nvPr>
        </p:nvSpPr>
        <p:spPr/>
        <p:txBody>
          <a:bodyPr/>
          <a:lstStyle/>
          <a:p>
            <a:r>
              <a:rPr lang="en-US" dirty="0"/>
              <a:t>Second Case:</a:t>
            </a:r>
            <a:endParaRPr lang="en-PK" dirty="0"/>
          </a:p>
        </p:txBody>
      </p:sp>
      <p:sp>
        <p:nvSpPr>
          <p:cNvPr id="3" name="Content Placeholder 2">
            <a:extLst>
              <a:ext uri="{FF2B5EF4-FFF2-40B4-BE49-F238E27FC236}">
                <a16:creationId xmlns:a16="http://schemas.microsoft.com/office/drawing/2014/main" id="{C6EF6255-9209-4847-AF38-14C39424B6B2}"/>
              </a:ext>
            </a:extLst>
          </p:cNvPr>
          <p:cNvSpPr>
            <a:spLocks noGrp="1"/>
          </p:cNvSpPr>
          <p:nvPr>
            <p:ph idx="1"/>
          </p:nvPr>
        </p:nvSpPr>
        <p:spPr/>
        <p:txBody>
          <a:bodyPr/>
          <a:lstStyle/>
          <a:p>
            <a:r>
              <a:rPr lang="en-US" dirty="0"/>
              <a:t>A simple method to reduce the restoration time of loads L1, L2, L3 and L4 is using </a:t>
            </a:r>
            <a:r>
              <a:rPr lang="en-US" b="1" dirty="0"/>
              <a:t>a pole-mounted recloser </a:t>
            </a:r>
            <a:r>
              <a:rPr lang="en-US" dirty="0"/>
              <a:t>and sectionaliser as shown in </a:t>
            </a:r>
            <a:r>
              <a:rPr lang="en-US" b="1" dirty="0"/>
              <a:t>Figure 6.25</a:t>
            </a:r>
            <a:r>
              <a:rPr lang="en-US" dirty="0"/>
              <a:t>. When a fault occurs, the recloser trips. Upon detecting the interruption, the sectionaliser, S, increments its counter by 1.</a:t>
            </a:r>
            <a:endParaRPr lang="en-PK" dirty="0"/>
          </a:p>
        </p:txBody>
      </p:sp>
    </p:spTree>
    <p:extLst>
      <p:ext uri="{BB962C8B-B14F-4D97-AF65-F5344CB8AC3E}">
        <p14:creationId xmlns:p14="http://schemas.microsoft.com/office/powerpoint/2010/main" val="587795077"/>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6EBECB-B199-40C7-9DC8-0122CCE31BD8}"/>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EAC4DC11-1E95-4DCA-9D43-276EA49197BE}"/>
              </a:ext>
            </a:extLst>
          </p:cNvPr>
          <p:cNvSpPr>
            <a:spLocks noGrp="1"/>
          </p:cNvSpPr>
          <p:nvPr>
            <p:ph idx="1"/>
          </p:nvPr>
        </p:nvSpPr>
        <p:spPr/>
        <p:txBody>
          <a:bodyPr/>
          <a:lstStyle/>
          <a:p>
            <a:r>
              <a:rPr lang="en-US" dirty="0"/>
              <a:t>After a short time delay, the recloser closes and if the fault persists, it will trip again. The counter of S increments again and it is then opened. The recloser then closes successfully.</a:t>
            </a:r>
          </a:p>
          <a:p>
            <a:r>
              <a:rPr lang="en-US" dirty="0"/>
              <a:t>The operation of the sectionaliser facilitates restoration of supply to L1, L2, L3 and L4 within a couple of minutes. </a:t>
            </a:r>
            <a:r>
              <a:rPr lang="en-US" b="1" dirty="0">
                <a:solidFill>
                  <a:srgbClr val="0070C0"/>
                </a:solidFill>
              </a:rPr>
              <a:t>However, the restoration of supply to L5 requires the intervention of the crew</a:t>
            </a:r>
            <a:r>
              <a:rPr lang="en-US" dirty="0"/>
              <a:t>.</a:t>
            </a:r>
            <a:endParaRPr lang="en-PK" dirty="0"/>
          </a:p>
        </p:txBody>
      </p:sp>
    </p:spTree>
    <p:extLst>
      <p:ext uri="{BB962C8B-B14F-4D97-AF65-F5344CB8AC3E}">
        <p14:creationId xmlns:p14="http://schemas.microsoft.com/office/powerpoint/2010/main" val="1041753851"/>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2399DE-C254-4EC8-A3F9-68F0649EAEE8}"/>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7596B581-57FC-4241-9DF8-FE93EA22024D}"/>
              </a:ext>
            </a:extLst>
          </p:cNvPr>
          <p:cNvPicPr>
            <a:picLocks noGrp="1" noChangeAspect="1"/>
          </p:cNvPicPr>
          <p:nvPr>
            <p:ph idx="1"/>
          </p:nvPr>
        </p:nvPicPr>
        <p:blipFill>
          <a:blip r:embed="rId2"/>
          <a:stretch>
            <a:fillRect/>
          </a:stretch>
        </p:blipFill>
        <p:spPr>
          <a:xfrm>
            <a:off x="1392702" y="2009034"/>
            <a:ext cx="9397218" cy="4279223"/>
          </a:xfrm>
        </p:spPr>
      </p:pic>
    </p:spTree>
    <p:extLst>
      <p:ext uri="{BB962C8B-B14F-4D97-AF65-F5344CB8AC3E}">
        <p14:creationId xmlns:p14="http://schemas.microsoft.com/office/powerpoint/2010/main" val="164777847"/>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6A16B8-9291-4A14-AEF9-CD3CF7EA59E2}"/>
              </a:ext>
            </a:extLst>
          </p:cNvPr>
          <p:cNvSpPr>
            <a:spLocks noGrp="1"/>
          </p:cNvSpPr>
          <p:nvPr>
            <p:ph type="title"/>
          </p:nvPr>
        </p:nvSpPr>
        <p:spPr>
          <a:xfrm>
            <a:off x="838200" y="365126"/>
            <a:ext cx="10515600" cy="429700"/>
          </a:xfrm>
        </p:spPr>
        <p:txBody>
          <a:bodyPr>
            <a:normAutofit fontScale="90000"/>
          </a:bodyPr>
          <a:lstStyle/>
          <a:p>
            <a:endParaRPr lang="en-PK" dirty="0"/>
          </a:p>
        </p:txBody>
      </p:sp>
      <p:sp>
        <p:nvSpPr>
          <p:cNvPr id="3" name="Content Placeholder 2">
            <a:extLst>
              <a:ext uri="{FF2B5EF4-FFF2-40B4-BE49-F238E27FC236}">
                <a16:creationId xmlns:a16="http://schemas.microsoft.com/office/drawing/2014/main" id="{80140C8F-9420-4D62-81C7-4067E8C13B60}"/>
              </a:ext>
            </a:extLst>
          </p:cNvPr>
          <p:cNvSpPr>
            <a:spLocks noGrp="1"/>
          </p:cNvSpPr>
          <p:nvPr>
            <p:ph idx="1"/>
          </p:nvPr>
        </p:nvSpPr>
        <p:spPr/>
        <p:txBody>
          <a:bodyPr/>
          <a:lstStyle/>
          <a:p>
            <a:endParaRPr lang="en-PK" dirty="0"/>
          </a:p>
        </p:txBody>
      </p:sp>
      <p:pic>
        <p:nvPicPr>
          <p:cNvPr id="4" name="Picture 3">
            <a:extLst>
              <a:ext uri="{FF2B5EF4-FFF2-40B4-BE49-F238E27FC236}">
                <a16:creationId xmlns:a16="http://schemas.microsoft.com/office/drawing/2014/main" id="{55AF85DF-01C4-427F-ACC1-7BB9A0571906}"/>
              </a:ext>
            </a:extLst>
          </p:cNvPr>
          <p:cNvPicPr>
            <a:picLocks noChangeAspect="1"/>
          </p:cNvPicPr>
          <p:nvPr/>
        </p:nvPicPr>
        <p:blipFill rotWithShape="1">
          <a:blip r:embed="rId2"/>
          <a:srcRect l="19051" r="21906"/>
          <a:stretch/>
        </p:blipFill>
        <p:spPr>
          <a:xfrm>
            <a:off x="714531" y="994460"/>
            <a:ext cx="10762937" cy="5118795"/>
          </a:xfrm>
          <a:prstGeom prst="rect">
            <a:avLst/>
          </a:prstGeom>
        </p:spPr>
      </p:pic>
    </p:spTree>
    <p:extLst>
      <p:ext uri="{BB962C8B-B14F-4D97-AF65-F5344CB8AC3E}">
        <p14:creationId xmlns:p14="http://schemas.microsoft.com/office/powerpoint/2010/main" val="1512227280"/>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D40C8-1055-45C1-8296-C10F5816A294}"/>
              </a:ext>
            </a:extLst>
          </p:cNvPr>
          <p:cNvSpPr>
            <a:spLocks noGrp="1"/>
          </p:cNvSpPr>
          <p:nvPr>
            <p:ph type="title"/>
          </p:nvPr>
        </p:nvSpPr>
        <p:spPr/>
        <p:txBody>
          <a:bodyPr/>
          <a:lstStyle/>
          <a:p>
            <a:r>
              <a:rPr lang="en-US" dirty="0"/>
              <a:t>Third case:</a:t>
            </a:r>
            <a:endParaRPr lang="en-PK" dirty="0"/>
          </a:p>
        </p:txBody>
      </p:sp>
      <p:pic>
        <p:nvPicPr>
          <p:cNvPr id="5" name="Content Placeholder 4">
            <a:extLst>
              <a:ext uri="{FF2B5EF4-FFF2-40B4-BE49-F238E27FC236}">
                <a16:creationId xmlns:a16="http://schemas.microsoft.com/office/drawing/2014/main" id="{301BAE8D-9357-45AD-95B9-023A27AD5DDC}"/>
              </a:ext>
            </a:extLst>
          </p:cNvPr>
          <p:cNvPicPr>
            <a:picLocks noGrp="1" noChangeAspect="1"/>
          </p:cNvPicPr>
          <p:nvPr>
            <p:ph idx="1"/>
          </p:nvPr>
        </p:nvPicPr>
        <p:blipFill>
          <a:blip r:embed="rId2"/>
          <a:stretch>
            <a:fillRect/>
          </a:stretch>
        </p:blipFill>
        <p:spPr>
          <a:xfrm>
            <a:off x="1139483" y="2219863"/>
            <a:ext cx="9889588" cy="3590093"/>
          </a:xfrm>
        </p:spPr>
      </p:pic>
    </p:spTree>
    <p:extLst>
      <p:ext uri="{BB962C8B-B14F-4D97-AF65-F5344CB8AC3E}">
        <p14:creationId xmlns:p14="http://schemas.microsoft.com/office/powerpoint/2010/main" val="3384545337"/>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6FBDF5-2A5F-4CA5-94C8-795C1F8A0D4D}"/>
              </a:ext>
            </a:extLst>
          </p:cNvPr>
          <p:cNvSpPr>
            <a:spLocks noGrp="1"/>
          </p:cNvSpPr>
          <p:nvPr>
            <p:ph type="title"/>
          </p:nvPr>
        </p:nvSpPr>
        <p:spPr>
          <a:xfrm>
            <a:off x="838200" y="365126"/>
            <a:ext cx="10515600" cy="689952"/>
          </a:xfrm>
        </p:spPr>
        <p:txBody>
          <a:bodyPr>
            <a:normAutofit fontScale="90000"/>
          </a:bodyPr>
          <a:lstStyle/>
          <a:p>
            <a:endParaRPr lang="en-PK" dirty="0"/>
          </a:p>
        </p:txBody>
      </p:sp>
      <p:sp>
        <p:nvSpPr>
          <p:cNvPr id="3" name="Content Placeholder 2">
            <a:extLst>
              <a:ext uri="{FF2B5EF4-FFF2-40B4-BE49-F238E27FC236}">
                <a16:creationId xmlns:a16="http://schemas.microsoft.com/office/drawing/2014/main" id="{0D29A0FD-A16A-40A7-AEE5-E3F8194AC88F}"/>
              </a:ext>
            </a:extLst>
          </p:cNvPr>
          <p:cNvSpPr>
            <a:spLocks noGrp="1"/>
          </p:cNvSpPr>
          <p:nvPr>
            <p:ph idx="1"/>
          </p:nvPr>
        </p:nvSpPr>
        <p:spPr>
          <a:xfrm>
            <a:off x="838200" y="1406769"/>
            <a:ext cx="10515600" cy="4770194"/>
          </a:xfrm>
        </p:spPr>
        <p:txBody>
          <a:bodyPr>
            <a:normAutofit/>
          </a:bodyPr>
          <a:lstStyle/>
          <a:p>
            <a:pPr algn="just"/>
            <a:r>
              <a:rPr lang="en-US" dirty="0"/>
              <a:t>A greater degree of automation may be introduced by using reclosers with RTUs, with communication infrastructure between them (see Figure 6.26). In this scheme, an Agent is employed that gathers data from all the intelligent devices in the system.</a:t>
            </a:r>
          </a:p>
          <a:p>
            <a:pPr algn="just"/>
            <a:r>
              <a:rPr lang="en-US" dirty="0"/>
              <a:t> During normal operation, the Agent polls all the RTUs and IEDs to establish the system status. When there is a fault at the location shown, IED1 detects the fault current, opens the CB and informs the Agent. </a:t>
            </a:r>
          </a:p>
          <a:p>
            <a:pPr algn="just"/>
            <a:r>
              <a:rPr lang="en-US" dirty="0"/>
              <a:t>The Agent sends commands to RTU1 to RTU4 (remote terminal units up to the normally open point) to open them and requests current and voltage data from them in real time</a:t>
            </a:r>
            <a:endParaRPr lang="en-PK" dirty="0"/>
          </a:p>
        </p:txBody>
      </p:sp>
    </p:spTree>
    <p:extLst>
      <p:ext uri="{BB962C8B-B14F-4D97-AF65-F5344CB8AC3E}">
        <p14:creationId xmlns:p14="http://schemas.microsoft.com/office/powerpoint/2010/main" val="1638071746"/>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9301C7-3C27-4F34-BD75-A70D564133C0}"/>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59589A91-2D2C-42D3-A74C-962B9756F9E2}"/>
              </a:ext>
            </a:extLst>
          </p:cNvPr>
          <p:cNvSpPr>
            <a:spLocks noGrp="1"/>
          </p:cNvSpPr>
          <p:nvPr>
            <p:ph idx="1"/>
          </p:nvPr>
        </p:nvSpPr>
        <p:spPr/>
        <p:txBody>
          <a:bodyPr>
            <a:normAutofit/>
          </a:bodyPr>
          <a:lstStyle/>
          <a:p>
            <a:r>
              <a:rPr lang="en-US" dirty="0"/>
              <a:t>1. Send a command to IED1 to close CB1.</a:t>
            </a:r>
          </a:p>
          <a:p>
            <a:r>
              <a:rPr lang="en-US" dirty="0"/>
              <a:t>2. Send a command to RTU1 to reclose R1. If the fault current prevails, initiate a trip but as there is no fault current, R1 remains closed. Similarly send commands to RTU2, 3 and 4 to reclose R2, R3 and R4</a:t>
            </a:r>
            <a:r>
              <a:rPr lang="en-US" b="1" dirty="0"/>
              <a:t>. When R3 is closed, fault current flows, thus causing R3 to trip and lock-out</a:t>
            </a:r>
            <a:r>
              <a:rPr lang="en-US" dirty="0"/>
              <a:t>.</a:t>
            </a:r>
          </a:p>
          <a:p>
            <a:r>
              <a:rPr lang="en-US" dirty="0"/>
              <a:t>3. Then send a command to RTU9 to close the normally open point.</a:t>
            </a:r>
          </a:p>
          <a:p>
            <a:r>
              <a:rPr lang="en-US" dirty="0"/>
              <a:t>4. Finally, send a command to RTU4 to close R4. As the fault current flows, a trip command is initiated for R4. R3 and R4 thus isolate the fault and supply is restored to loads L1, L2, L3 and L5.</a:t>
            </a:r>
            <a:endParaRPr lang="en-PK" dirty="0"/>
          </a:p>
        </p:txBody>
      </p:sp>
    </p:spTree>
    <p:extLst>
      <p:ext uri="{BB962C8B-B14F-4D97-AF65-F5344CB8AC3E}">
        <p14:creationId xmlns:p14="http://schemas.microsoft.com/office/powerpoint/2010/main" val="3585478889"/>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1A1EEB-D71D-4D0F-96ED-CD4C8B3B7064}"/>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6209BEED-AC3C-44B2-A47D-476862234F83}"/>
              </a:ext>
            </a:extLst>
          </p:cNvPr>
          <p:cNvPicPr>
            <a:picLocks noGrp="1" noChangeAspect="1"/>
          </p:cNvPicPr>
          <p:nvPr>
            <p:ph idx="1"/>
          </p:nvPr>
        </p:nvPicPr>
        <p:blipFill>
          <a:blip r:embed="rId2"/>
          <a:stretch>
            <a:fillRect/>
          </a:stretch>
        </p:blipFill>
        <p:spPr>
          <a:xfrm>
            <a:off x="1969476" y="1718824"/>
            <a:ext cx="8454683" cy="4353796"/>
          </a:xfrm>
        </p:spPr>
      </p:pic>
    </p:spTree>
    <p:extLst>
      <p:ext uri="{BB962C8B-B14F-4D97-AF65-F5344CB8AC3E}">
        <p14:creationId xmlns:p14="http://schemas.microsoft.com/office/powerpoint/2010/main" val="18494276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E8747A-CFE1-45DA-9672-B341B49A9CA1}"/>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70091F84-86EB-4439-B063-766DD9D999ED}"/>
              </a:ext>
            </a:extLst>
          </p:cNvPr>
          <p:cNvSpPr>
            <a:spLocks noGrp="1"/>
          </p:cNvSpPr>
          <p:nvPr>
            <p:ph idx="1"/>
          </p:nvPr>
        </p:nvSpPr>
        <p:spPr/>
        <p:txBody>
          <a:bodyPr/>
          <a:lstStyle/>
          <a:p>
            <a:r>
              <a:rPr lang="en-US" dirty="0"/>
              <a:t>Traditionally, the distribution network has been passive with limited communication between elements. Some local automation functions are used such as on-load tap changers and shunt capacitors for voltage control and circuit breakers or auto-reclosers for fault management.</a:t>
            </a:r>
          </a:p>
          <a:p>
            <a:r>
              <a:rPr lang="en-US" dirty="0"/>
              <a:t> These controllers operate with only local measurements and wide-area coordinated control is not used.</a:t>
            </a:r>
            <a:endParaRPr lang="en-PK" dirty="0"/>
          </a:p>
        </p:txBody>
      </p:sp>
    </p:spTree>
    <p:extLst>
      <p:ext uri="{BB962C8B-B14F-4D97-AF65-F5344CB8AC3E}">
        <p14:creationId xmlns:p14="http://schemas.microsoft.com/office/powerpoint/2010/main" val="7542364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673A28-ECEC-4143-A5A7-769FF4C0B7B3}"/>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F84B7A3F-13C2-49A6-989B-E7DBB01CCB83}"/>
              </a:ext>
            </a:extLst>
          </p:cNvPr>
          <p:cNvPicPr>
            <a:picLocks noGrp="1" noChangeAspect="1"/>
          </p:cNvPicPr>
          <p:nvPr>
            <p:ph idx="1"/>
          </p:nvPr>
        </p:nvPicPr>
        <p:blipFill>
          <a:blip r:embed="rId2"/>
          <a:stretch>
            <a:fillRect/>
          </a:stretch>
        </p:blipFill>
        <p:spPr>
          <a:xfrm>
            <a:off x="1688124" y="1828800"/>
            <a:ext cx="9017390" cy="4664075"/>
          </a:xfrm>
        </p:spPr>
      </p:pic>
    </p:spTree>
    <p:extLst>
      <p:ext uri="{BB962C8B-B14F-4D97-AF65-F5344CB8AC3E}">
        <p14:creationId xmlns:p14="http://schemas.microsoft.com/office/powerpoint/2010/main" val="1398416954"/>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EB539A-6FEE-49B3-8EEC-A5E11AF7C560}"/>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C0D51337-0923-47E6-B956-3B4A21EC1119}"/>
              </a:ext>
            </a:extLst>
          </p:cNvPr>
          <p:cNvPicPr>
            <a:picLocks noGrp="1" noChangeAspect="1"/>
          </p:cNvPicPr>
          <p:nvPr>
            <p:ph idx="1"/>
          </p:nvPr>
        </p:nvPicPr>
        <p:blipFill>
          <a:blip r:embed="rId2"/>
          <a:stretch>
            <a:fillRect/>
          </a:stretch>
        </p:blipFill>
        <p:spPr>
          <a:xfrm>
            <a:off x="1055077" y="2254944"/>
            <a:ext cx="9669193" cy="2215381"/>
          </a:xfrm>
        </p:spPr>
      </p:pic>
    </p:spTree>
    <p:extLst>
      <p:ext uri="{BB962C8B-B14F-4D97-AF65-F5344CB8AC3E}">
        <p14:creationId xmlns:p14="http://schemas.microsoft.com/office/powerpoint/2010/main" val="2506465163"/>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BEAF13-EE11-4598-AD0A-19D064855322}"/>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92F9DF1F-A963-4CBF-885A-31CA349E981D}"/>
              </a:ext>
            </a:extLst>
          </p:cNvPr>
          <p:cNvPicPr>
            <a:picLocks noGrp="1" noChangeAspect="1"/>
          </p:cNvPicPr>
          <p:nvPr>
            <p:ph idx="1"/>
          </p:nvPr>
        </p:nvPicPr>
        <p:blipFill>
          <a:blip r:embed="rId2"/>
          <a:stretch>
            <a:fillRect/>
          </a:stretch>
        </p:blipFill>
        <p:spPr>
          <a:xfrm>
            <a:off x="1028700" y="1928424"/>
            <a:ext cx="10134600" cy="1630701"/>
          </a:xfrm>
        </p:spPr>
      </p:pic>
      <p:pic>
        <p:nvPicPr>
          <p:cNvPr id="7" name="Picture 6">
            <a:extLst>
              <a:ext uri="{FF2B5EF4-FFF2-40B4-BE49-F238E27FC236}">
                <a16:creationId xmlns:a16="http://schemas.microsoft.com/office/drawing/2014/main" id="{F444F9F5-DA0F-423C-89A8-96FB6BBAA2EA}"/>
              </a:ext>
            </a:extLst>
          </p:cNvPr>
          <p:cNvPicPr>
            <a:picLocks noChangeAspect="1"/>
          </p:cNvPicPr>
          <p:nvPr/>
        </p:nvPicPr>
        <p:blipFill>
          <a:blip r:embed="rId3"/>
          <a:stretch>
            <a:fillRect/>
          </a:stretch>
        </p:blipFill>
        <p:spPr>
          <a:xfrm>
            <a:off x="1028700" y="3625556"/>
            <a:ext cx="10325100" cy="2308517"/>
          </a:xfrm>
          <a:prstGeom prst="rect">
            <a:avLst/>
          </a:prstGeom>
        </p:spPr>
      </p:pic>
    </p:spTree>
    <p:extLst>
      <p:ext uri="{BB962C8B-B14F-4D97-AF65-F5344CB8AC3E}">
        <p14:creationId xmlns:p14="http://schemas.microsoft.com/office/powerpoint/2010/main" val="122515368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2E74C0-D69E-4D55-B177-B0738AA2CFFF}"/>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AD60CC9C-CE0D-4F65-A639-6976E5671FCF}"/>
              </a:ext>
            </a:extLst>
          </p:cNvPr>
          <p:cNvPicPr>
            <a:picLocks noGrp="1" noChangeAspect="1"/>
          </p:cNvPicPr>
          <p:nvPr>
            <p:ph idx="1"/>
          </p:nvPr>
        </p:nvPicPr>
        <p:blipFill>
          <a:blip r:embed="rId2"/>
          <a:stretch>
            <a:fillRect/>
          </a:stretch>
        </p:blipFill>
        <p:spPr>
          <a:xfrm>
            <a:off x="1111348" y="2296312"/>
            <a:ext cx="9326880" cy="3423086"/>
          </a:xfrm>
        </p:spPr>
      </p:pic>
    </p:spTree>
    <p:extLst>
      <p:ext uri="{BB962C8B-B14F-4D97-AF65-F5344CB8AC3E}">
        <p14:creationId xmlns:p14="http://schemas.microsoft.com/office/powerpoint/2010/main" val="211565371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C7BD80-A052-4DF5-8E0E-E9C5E17DD819}"/>
              </a:ext>
            </a:extLst>
          </p:cNvPr>
          <p:cNvSpPr>
            <a:spLocks noGrp="1"/>
          </p:cNvSpPr>
          <p:nvPr>
            <p:ph type="title"/>
          </p:nvPr>
        </p:nvSpPr>
        <p:spPr/>
        <p:txBody>
          <a:bodyPr/>
          <a:lstStyle/>
          <a:p>
            <a:endParaRPr lang="en-PK"/>
          </a:p>
        </p:txBody>
      </p:sp>
      <p:pic>
        <p:nvPicPr>
          <p:cNvPr id="5" name="Content Placeholder 4">
            <a:extLst>
              <a:ext uri="{FF2B5EF4-FFF2-40B4-BE49-F238E27FC236}">
                <a16:creationId xmlns:a16="http://schemas.microsoft.com/office/drawing/2014/main" id="{426751A4-ACEF-4E0A-8EE7-A09909435520}"/>
              </a:ext>
            </a:extLst>
          </p:cNvPr>
          <p:cNvPicPr>
            <a:picLocks noGrp="1" noChangeAspect="1"/>
          </p:cNvPicPr>
          <p:nvPr>
            <p:ph idx="1"/>
          </p:nvPr>
        </p:nvPicPr>
        <p:blipFill>
          <a:blip r:embed="rId2"/>
          <a:stretch>
            <a:fillRect/>
          </a:stretch>
        </p:blipFill>
        <p:spPr>
          <a:xfrm>
            <a:off x="975328" y="1789985"/>
            <a:ext cx="10241343" cy="1638792"/>
          </a:xfrm>
        </p:spPr>
      </p:pic>
      <p:pic>
        <p:nvPicPr>
          <p:cNvPr id="7" name="Picture 6">
            <a:extLst>
              <a:ext uri="{FF2B5EF4-FFF2-40B4-BE49-F238E27FC236}">
                <a16:creationId xmlns:a16="http://schemas.microsoft.com/office/drawing/2014/main" id="{C7C994D9-7C63-488F-94F2-00011985D92E}"/>
              </a:ext>
            </a:extLst>
          </p:cNvPr>
          <p:cNvPicPr>
            <a:picLocks noChangeAspect="1"/>
          </p:cNvPicPr>
          <p:nvPr/>
        </p:nvPicPr>
        <p:blipFill>
          <a:blip r:embed="rId3"/>
          <a:stretch>
            <a:fillRect/>
          </a:stretch>
        </p:blipFill>
        <p:spPr>
          <a:xfrm>
            <a:off x="906764" y="3428777"/>
            <a:ext cx="10309908" cy="2775550"/>
          </a:xfrm>
          <a:prstGeom prst="rect">
            <a:avLst/>
          </a:prstGeom>
        </p:spPr>
      </p:pic>
    </p:spTree>
    <p:extLst>
      <p:ext uri="{BB962C8B-B14F-4D97-AF65-F5344CB8AC3E}">
        <p14:creationId xmlns:p14="http://schemas.microsoft.com/office/powerpoint/2010/main" val="349743796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330637-BEDB-4360-9DDB-A69FC3031137}"/>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215A2AB1-3B41-416F-BB42-61EE7050EA9E}"/>
              </a:ext>
            </a:extLst>
          </p:cNvPr>
          <p:cNvSpPr>
            <a:spLocks noGrp="1"/>
          </p:cNvSpPr>
          <p:nvPr>
            <p:ph idx="1"/>
          </p:nvPr>
        </p:nvSpPr>
        <p:spPr/>
        <p:txBody>
          <a:bodyPr/>
          <a:lstStyle/>
          <a:p>
            <a:endParaRPr lang="en-PK"/>
          </a:p>
        </p:txBody>
      </p:sp>
    </p:spTree>
    <p:extLst>
      <p:ext uri="{BB962C8B-B14F-4D97-AF65-F5344CB8AC3E}">
        <p14:creationId xmlns:p14="http://schemas.microsoft.com/office/powerpoint/2010/main" val="2917236131"/>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7939A9-A553-40EE-8E50-6FAC08D8EDCE}"/>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7D22D81C-9D30-4F3C-AEB1-656EB979BBEA}"/>
              </a:ext>
            </a:extLst>
          </p:cNvPr>
          <p:cNvSpPr>
            <a:spLocks noGrp="1"/>
          </p:cNvSpPr>
          <p:nvPr>
            <p:ph idx="1"/>
          </p:nvPr>
        </p:nvSpPr>
        <p:spPr/>
        <p:txBody>
          <a:bodyPr/>
          <a:lstStyle/>
          <a:p>
            <a:endParaRPr lang="en-PK"/>
          </a:p>
        </p:txBody>
      </p:sp>
    </p:spTree>
    <p:extLst>
      <p:ext uri="{BB962C8B-B14F-4D97-AF65-F5344CB8AC3E}">
        <p14:creationId xmlns:p14="http://schemas.microsoft.com/office/powerpoint/2010/main" val="369152750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7978E5-113C-4E1D-AF39-8B703DE9CE5C}"/>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0ACF9086-0B9F-46F2-BDA0-BC1E12F22380}"/>
              </a:ext>
            </a:extLst>
          </p:cNvPr>
          <p:cNvSpPr>
            <a:spLocks noGrp="1"/>
          </p:cNvSpPr>
          <p:nvPr>
            <p:ph idx="1"/>
          </p:nvPr>
        </p:nvSpPr>
        <p:spPr/>
        <p:txBody>
          <a:bodyPr/>
          <a:lstStyle/>
          <a:p>
            <a:endParaRPr lang="en-PK"/>
          </a:p>
        </p:txBody>
      </p:sp>
    </p:spTree>
    <p:extLst>
      <p:ext uri="{BB962C8B-B14F-4D97-AF65-F5344CB8AC3E}">
        <p14:creationId xmlns:p14="http://schemas.microsoft.com/office/powerpoint/2010/main" val="3499579679"/>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2A0695-975D-4547-B066-CD095E7A2A74}"/>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7A70E24F-718F-432D-992A-48AD335CFA62}"/>
              </a:ext>
            </a:extLst>
          </p:cNvPr>
          <p:cNvSpPr>
            <a:spLocks noGrp="1"/>
          </p:cNvSpPr>
          <p:nvPr>
            <p:ph idx="1"/>
          </p:nvPr>
        </p:nvSpPr>
        <p:spPr/>
        <p:txBody>
          <a:bodyPr/>
          <a:lstStyle/>
          <a:p>
            <a:endParaRPr lang="en-PK"/>
          </a:p>
        </p:txBody>
      </p:sp>
    </p:spTree>
    <p:extLst>
      <p:ext uri="{BB962C8B-B14F-4D97-AF65-F5344CB8AC3E}">
        <p14:creationId xmlns:p14="http://schemas.microsoft.com/office/powerpoint/2010/main" val="384624894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F16627-5706-4209-8C9F-1B03A1AC367F}"/>
              </a:ext>
            </a:extLst>
          </p:cNvPr>
          <p:cNvSpPr>
            <a:spLocks noGrp="1"/>
          </p:cNvSpPr>
          <p:nvPr>
            <p:ph type="title"/>
          </p:nvPr>
        </p:nvSpPr>
        <p:spPr/>
        <p:txBody>
          <a:bodyPr/>
          <a:lstStyle/>
          <a:p>
            <a:endParaRPr lang="en-PK"/>
          </a:p>
        </p:txBody>
      </p:sp>
      <p:sp>
        <p:nvSpPr>
          <p:cNvPr id="3" name="Content Placeholder 2">
            <a:extLst>
              <a:ext uri="{FF2B5EF4-FFF2-40B4-BE49-F238E27FC236}">
                <a16:creationId xmlns:a16="http://schemas.microsoft.com/office/drawing/2014/main" id="{3191579C-FFF4-4F35-847E-6AAE002AEB95}"/>
              </a:ext>
            </a:extLst>
          </p:cNvPr>
          <p:cNvSpPr>
            <a:spLocks noGrp="1"/>
          </p:cNvSpPr>
          <p:nvPr>
            <p:ph idx="1"/>
          </p:nvPr>
        </p:nvSpPr>
        <p:spPr/>
        <p:txBody>
          <a:bodyPr/>
          <a:lstStyle/>
          <a:p>
            <a:pPr algn="just"/>
            <a:r>
              <a:rPr lang="en-US" b="1" dirty="0"/>
              <a:t>The connection of large intermittent energy sources and plug-in electric vehicles will lead to an increase in the use of Demand-Side Integration and distribution system automation</a:t>
            </a:r>
            <a:r>
              <a:rPr lang="en-US" dirty="0"/>
              <a:t>.</a:t>
            </a:r>
            <a:endParaRPr lang="en-PK" dirty="0"/>
          </a:p>
        </p:txBody>
      </p:sp>
    </p:spTree>
    <p:extLst>
      <p:ext uri="{BB962C8B-B14F-4D97-AF65-F5344CB8AC3E}">
        <p14:creationId xmlns:p14="http://schemas.microsoft.com/office/powerpoint/2010/main" val="641500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185040-E3CA-44BE-9CD3-95D561085773}"/>
              </a:ext>
            </a:extLst>
          </p:cNvPr>
          <p:cNvSpPr>
            <a:spLocks noGrp="1"/>
          </p:cNvSpPr>
          <p:nvPr>
            <p:ph type="title"/>
          </p:nvPr>
        </p:nvSpPr>
        <p:spPr/>
        <p:txBody>
          <a:bodyPr/>
          <a:lstStyle/>
          <a:p>
            <a:r>
              <a:rPr lang="en-GB" b="1" dirty="0"/>
              <a:t>Substation automation equipment</a:t>
            </a:r>
            <a:br>
              <a:rPr lang="en-GB" b="1" dirty="0"/>
            </a:br>
            <a:endParaRPr lang="en-PK" b="1" dirty="0"/>
          </a:p>
        </p:txBody>
      </p:sp>
      <p:sp>
        <p:nvSpPr>
          <p:cNvPr id="3" name="Content Placeholder 2">
            <a:extLst>
              <a:ext uri="{FF2B5EF4-FFF2-40B4-BE49-F238E27FC236}">
                <a16:creationId xmlns:a16="http://schemas.microsoft.com/office/drawing/2014/main" id="{0E98815F-BA86-4B99-BC63-9E6167494E04}"/>
              </a:ext>
            </a:extLst>
          </p:cNvPr>
          <p:cNvSpPr>
            <a:spLocks noGrp="1"/>
          </p:cNvSpPr>
          <p:nvPr>
            <p:ph idx="1"/>
          </p:nvPr>
        </p:nvSpPr>
        <p:spPr/>
        <p:txBody>
          <a:bodyPr/>
          <a:lstStyle/>
          <a:p>
            <a:r>
              <a:rPr lang="en-US" dirty="0"/>
              <a:t>The components of a typical legacy substation automation system are shown in Figure 6.2.</a:t>
            </a:r>
          </a:p>
          <a:p>
            <a:r>
              <a:rPr lang="en-US" dirty="0"/>
              <a:t>Traditionally, the secondary circuits of the circuit breakers, isolators, current and voltage transformers and power transformers were hard-wired to relays. </a:t>
            </a:r>
          </a:p>
          <a:p>
            <a:r>
              <a:rPr lang="en-US" dirty="0"/>
              <a:t>Relays were connected with multi-drop serial links to the station computer for monitoring and to allow remote interrogation</a:t>
            </a:r>
            <a:br>
              <a:rPr lang="en-US" dirty="0"/>
            </a:br>
            <a:endParaRPr lang="en-PK" dirty="0"/>
          </a:p>
        </p:txBody>
      </p:sp>
    </p:spTree>
    <p:extLst>
      <p:ext uri="{BB962C8B-B14F-4D97-AF65-F5344CB8AC3E}">
        <p14:creationId xmlns:p14="http://schemas.microsoft.com/office/powerpoint/2010/main" val="284586209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AE7777-2FDA-4A82-8D64-A4223839A01C}"/>
              </a:ext>
            </a:extLst>
          </p:cNvPr>
          <p:cNvSpPr>
            <a:spLocks noGrp="1"/>
          </p:cNvSpPr>
          <p:nvPr>
            <p:ph type="title"/>
          </p:nvPr>
        </p:nvSpPr>
        <p:spPr>
          <a:xfrm>
            <a:off x="838200" y="365126"/>
            <a:ext cx="10515600" cy="577410"/>
          </a:xfrm>
        </p:spPr>
        <p:txBody>
          <a:bodyPr>
            <a:normAutofit fontScale="90000"/>
          </a:bodyPr>
          <a:lstStyle/>
          <a:p>
            <a:endParaRPr lang="en-PK" dirty="0"/>
          </a:p>
        </p:txBody>
      </p:sp>
      <p:pic>
        <p:nvPicPr>
          <p:cNvPr id="5" name="Content Placeholder 4">
            <a:extLst>
              <a:ext uri="{FF2B5EF4-FFF2-40B4-BE49-F238E27FC236}">
                <a16:creationId xmlns:a16="http://schemas.microsoft.com/office/drawing/2014/main" id="{AC597CDD-1509-4E68-BBEA-092D4AC3E967}"/>
              </a:ext>
            </a:extLst>
          </p:cNvPr>
          <p:cNvPicPr>
            <a:picLocks noGrp="1" noChangeAspect="1"/>
          </p:cNvPicPr>
          <p:nvPr>
            <p:ph idx="1"/>
          </p:nvPr>
        </p:nvPicPr>
        <p:blipFill>
          <a:blip r:embed="rId2"/>
          <a:stretch>
            <a:fillRect/>
          </a:stretch>
        </p:blipFill>
        <p:spPr>
          <a:xfrm>
            <a:off x="2107809" y="942536"/>
            <a:ext cx="7976382" cy="5367458"/>
          </a:xfrm>
        </p:spPr>
      </p:pic>
    </p:spTree>
    <p:extLst>
      <p:ext uri="{BB962C8B-B14F-4D97-AF65-F5344CB8AC3E}">
        <p14:creationId xmlns:p14="http://schemas.microsoft.com/office/powerpoint/2010/main" val="2734804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1851</TotalTime>
  <Words>2460</Words>
  <Application>Microsoft Office PowerPoint</Application>
  <PresentationFormat>Widescreen</PresentationFormat>
  <Paragraphs>91</Paragraphs>
  <Slides>68</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68</vt:i4>
      </vt:variant>
    </vt:vector>
  </HeadingPairs>
  <TitlesOfParts>
    <vt:vector size="72" baseType="lpstr">
      <vt:lpstr>Arial</vt:lpstr>
      <vt:lpstr>Calibri</vt:lpstr>
      <vt:lpstr>Calibri Light</vt:lpstr>
      <vt:lpstr>Office Theme</vt:lpstr>
      <vt:lpstr>Distribution Automation Equipment</vt:lpstr>
      <vt:lpstr>PowerPoint Presentation</vt:lpstr>
      <vt:lpstr>PowerPoint Presentation</vt:lpstr>
      <vt:lpstr>PowerPoint Presentation</vt:lpstr>
      <vt:lpstr>PowerPoint Presentation</vt:lpstr>
      <vt:lpstr>PowerPoint Presentation</vt:lpstr>
      <vt:lpstr>PowerPoint Presentation</vt:lpstr>
      <vt:lpstr>Substation automation equipment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CT</vt:lpstr>
      <vt:lpstr>CT</vt:lpstr>
      <vt:lpstr>PT</vt:lpstr>
      <vt:lpstr>PowerPoint Presentation</vt:lpstr>
      <vt:lpstr>PowerPoint Presentation</vt:lpstr>
      <vt:lpstr> Relay IED</vt:lpstr>
      <vt:lpstr>PowerPoint Presentation</vt:lpstr>
      <vt:lpstr>PowerPoint Presentation</vt:lpstr>
      <vt:lpstr>PowerPoint Presentation</vt:lpstr>
      <vt:lpstr>Meter IED</vt:lpstr>
      <vt:lpstr>Recording IED</vt:lpstr>
      <vt:lpstr>Bay controller</vt:lpstr>
      <vt:lpstr>PowerPoint Presentation</vt:lpstr>
      <vt:lpstr>PowerPoint Presentation</vt:lpstr>
      <vt:lpstr>Components for fault isolation and restoration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Fault location, isolation and restoration</vt:lpstr>
      <vt:lpstr>First case</vt:lpstr>
      <vt:lpstr>PowerPoint Presentation</vt:lpstr>
      <vt:lpstr>Second Case:</vt:lpstr>
      <vt:lpstr>PowerPoint Presentation</vt:lpstr>
      <vt:lpstr>PowerPoint Presentation</vt:lpstr>
      <vt:lpstr>PowerPoint Presentation</vt:lpstr>
      <vt:lpstr>Third case: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Distribution Automation Equipment</dc:title>
  <dc:creator>DELL</dc:creator>
  <cp:lastModifiedBy>DELL</cp:lastModifiedBy>
  <cp:revision>53</cp:revision>
  <dcterms:created xsi:type="dcterms:W3CDTF">2020-12-15T19:12:56Z</dcterms:created>
  <dcterms:modified xsi:type="dcterms:W3CDTF">2021-12-31T20:32:40Z</dcterms:modified>
</cp:coreProperties>
</file>

<file path=docProps/thumbnail.jpeg>
</file>